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1AC61-8B87-4A37-9357-F40F2B307CBC}" type="doc">
      <dgm:prSet loTypeId="urn:microsoft.com/office/officeart/2005/8/layout/venn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C70EF2-7464-4756-B690-E120D4D9CD30}">
      <dgm:prSet phldrT="[Text]" custT="1"/>
      <dgm:spPr/>
      <dgm:t>
        <a:bodyPr/>
        <a:lstStyle/>
        <a:p>
          <a:r>
            <a: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rPr>
            <a:t>Community Outreach</a:t>
          </a:r>
        </a:p>
      </dgm:t>
    </dgm:pt>
    <dgm:pt modelId="{CFF4BD91-32F1-4315-95DA-6670FBEC7A5D}" type="parTrans" cxnId="{DBBBF626-061A-4C04-931F-D8741A3CA786}">
      <dgm:prSet/>
      <dgm:spPr/>
      <dgm:t>
        <a:bodyPr/>
        <a:lstStyle/>
        <a:p>
          <a:endParaRPr lang="en-US"/>
        </a:p>
      </dgm:t>
    </dgm:pt>
    <dgm:pt modelId="{6C704B45-849F-4C4B-9E55-9D4066D24CCC}" type="sibTrans" cxnId="{DBBBF626-061A-4C04-931F-D8741A3CA786}">
      <dgm:prSet/>
      <dgm:spPr/>
      <dgm:t>
        <a:bodyPr/>
        <a:lstStyle/>
        <a:p>
          <a:endParaRPr lang="en-US"/>
        </a:p>
      </dgm:t>
    </dgm:pt>
    <dgm:pt modelId="{9FD08B9E-7F35-4D54-B459-E64BDF11771F}">
      <dgm:prSet phldrT="[Text]" custT="1"/>
      <dgm:spPr/>
      <dgm:t>
        <a:bodyPr/>
        <a:lstStyle/>
        <a:p>
          <a:r>
            <a: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rPr>
            <a:t>Education: WOU Undergraduate Students</a:t>
          </a:r>
        </a:p>
      </dgm:t>
    </dgm:pt>
    <dgm:pt modelId="{6E123E6B-C073-4233-8E69-D4FF0FD3CB83}" type="parTrans" cxnId="{D30C54D6-B56C-4A4E-B03C-E722D2A263DC}">
      <dgm:prSet/>
      <dgm:spPr/>
      <dgm:t>
        <a:bodyPr/>
        <a:lstStyle/>
        <a:p>
          <a:endParaRPr lang="en-US"/>
        </a:p>
      </dgm:t>
    </dgm:pt>
    <dgm:pt modelId="{4620DC33-A42E-4E13-AB77-5127BE86BA0A}" type="sibTrans" cxnId="{D30C54D6-B56C-4A4E-B03C-E722D2A263DC}">
      <dgm:prSet/>
      <dgm:spPr/>
      <dgm:t>
        <a:bodyPr/>
        <a:lstStyle/>
        <a:p>
          <a:endParaRPr lang="en-US"/>
        </a:p>
      </dgm:t>
    </dgm:pt>
    <dgm:pt modelId="{1477500A-A761-4BE3-A3AF-60CEF903D1B1}">
      <dgm:prSet phldrT="[Text]" custT="1"/>
      <dgm:spPr/>
      <dgm:t>
        <a:bodyPr/>
        <a:lstStyle/>
        <a:p>
          <a:r>
            <a: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rPr>
            <a:t>Research and Service</a:t>
          </a:r>
        </a:p>
      </dgm:t>
    </dgm:pt>
    <dgm:pt modelId="{25BCC903-DF7F-4077-A0FD-D5D4FEE30213}" type="parTrans" cxnId="{C6D4B54B-0080-4ABB-BB2F-D04F572D235C}">
      <dgm:prSet/>
      <dgm:spPr/>
      <dgm:t>
        <a:bodyPr/>
        <a:lstStyle/>
        <a:p>
          <a:endParaRPr lang="en-US"/>
        </a:p>
      </dgm:t>
    </dgm:pt>
    <dgm:pt modelId="{84D55263-DDDD-46F3-8935-F8ACAB814F3B}" type="sibTrans" cxnId="{C6D4B54B-0080-4ABB-BB2F-D04F572D235C}">
      <dgm:prSet/>
      <dgm:spPr/>
      <dgm:t>
        <a:bodyPr/>
        <a:lstStyle/>
        <a:p>
          <a:endParaRPr lang="en-US"/>
        </a:p>
      </dgm:t>
    </dgm:pt>
    <dgm:pt modelId="{CA6535CA-918C-4B49-A9E5-E0AD7AFBE03E}">
      <dgm:prSet phldrT="[Text]" custT="1"/>
      <dgm:spPr/>
      <dgm:t>
        <a:bodyPr/>
        <a:lstStyle/>
        <a:p>
          <a:r>
            <a:rPr lang="en-US" sz="2600" b="1" dirty="0">
              <a:latin typeface="Adobe Devanagari" panose="02040503050201020203" pitchFamily="18" charset="0"/>
              <a:cs typeface="Adobe Devanagari" panose="02040503050201020203" pitchFamily="18" charset="0"/>
            </a:rPr>
            <a:t>Ash Creek Watershed</a:t>
          </a:r>
        </a:p>
      </dgm:t>
    </dgm:pt>
    <dgm:pt modelId="{2D733B3B-218B-440E-AB93-D1F8CF433F50}" type="parTrans" cxnId="{025FA009-1951-40CC-A502-013CFCF94E1E}">
      <dgm:prSet/>
      <dgm:spPr/>
      <dgm:t>
        <a:bodyPr/>
        <a:lstStyle/>
        <a:p>
          <a:endParaRPr lang="en-US"/>
        </a:p>
      </dgm:t>
    </dgm:pt>
    <dgm:pt modelId="{C1C1554F-D458-4C90-8CD2-825EF65474D1}" type="sibTrans" cxnId="{025FA009-1951-40CC-A502-013CFCF94E1E}">
      <dgm:prSet/>
      <dgm:spPr/>
      <dgm:t>
        <a:bodyPr/>
        <a:lstStyle/>
        <a:p>
          <a:endParaRPr lang="en-US"/>
        </a:p>
      </dgm:t>
    </dgm:pt>
    <dgm:pt modelId="{517997E5-4642-48A6-9423-3EC4CF2F424B}" type="pres">
      <dgm:prSet presAssocID="{0E71AC61-8B87-4A37-9357-F40F2B307CBC}" presName="Name0" presStyleCnt="0">
        <dgm:presLayoutVars>
          <dgm:chMax val="7"/>
          <dgm:resizeHandles val="exact"/>
        </dgm:presLayoutVars>
      </dgm:prSet>
      <dgm:spPr/>
    </dgm:pt>
    <dgm:pt modelId="{B873A442-46EE-451B-A41E-6F724C91957E}" type="pres">
      <dgm:prSet presAssocID="{0E71AC61-8B87-4A37-9357-F40F2B307CBC}" presName="comp1" presStyleCnt="0"/>
      <dgm:spPr/>
    </dgm:pt>
    <dgm:pt modelId="{EF681DD4-D514-4C87-BAFA-4471241415DC}" type="pres">
      <dgm:prSet presAssocID="{0E71AC61-8B87-4A37-9357-F40F2B307CBC}" presName="circle1" presStyleLbl="node1" presStyleIdx="0" presStyleCnt="4"/>
      <dgm:spPr/>
    </dgm:pt>
    <dgm:pt modelId="{A1E0A03F-15DA-4ED4-84E5-4A5535253215}" type="pres">
      <dgm:prSet presAssocID="{0E71AC61-8B87-4A37-9357-F40F2B307CBC}" presName="c1text" presStyleLbl="node1" presStyleIdx="0" presStyleCnt="4">
        <dgm:presLayoutVars>
          <dgm:bulletEnabled val="1"/>
        </dgm:presLayoutVars>
      </dgm:prSet>
      <dgm:spPr/>
    </dgm:pt>
    <dgm:pt modelId="{8F5A916A-C26B-465C-BF64-FF3BCE864A35}" type="pres">
      <dgm:prSet presAssocID="{0E71AC61-8B87-4A37-9357-F40F2B307CBC}" presName="comp2" presStyleCnt="0"/>
      <dgm:spPr/>
    </dgm:pt>
    <dgm:pt modelId="{4A6E0536-46E6-4C91-B138-155E3EFBF7A1}" type="pres">
      <dgm:prSet presAssocID="{0E71AC61-8B87-4A37-9357-F40F2B307CBC}" presName="circle2" presStyleLbl="node1" presStyleIdx="1" presStyleCnt="4" custScaleX="125000"/>
      <dgm:spPr/>
    </dgm:pt>
    <dgm:pt modelId="{038D2871-6D08-42EA-A06F-975D564D2195}" type="pres">
      <dgm:prSet presAssocID="{0E71AC61-8B87-4A37-9357-F40F2B307CBC}" presName="c2text" presStyleLbl="node1" presStyleIdx="1" presStyleCnt="4">
        <dgm:presLayoutVars>
          <dgm:bulletEnabled val="1"/>
        </dgm:presLayoutVars>
      </dgm:prSet>
      <dgm:spPr/>
    </dgm:pt>
    <dgm:pt modelId="{0E18089F-DFB1-4F5D-B7AF-D44C5A70EEA1}" type="pres">
      <dgm:prSet presAssocID="{0E71AC61-8B87-4A37-9357-F40F2B307CBC}" presName="comp3" presStyleCnt="0"/>
      <dgm:spPr/>
    </dgm:pt>
    <dgm:pt modelId="{2CC89CB0-D3F1-4298-A3EF-819E2AF03803}" type="pres">
      <dgm:prSet presAssocID="{0E71AC61-8B87-4A37-9357-F40F2B307CBC}" presName="circle3" presStyleLbl="node1" presStyleIdx="2" presStyleCnt="4"/>
      <dgm:spPr/>
    </dgm:pt>
    <dgm:pt modelId="{EA297F26-46D2-4E1F-B13E-D7286839C5A1}" type="pres">
      <dgm:prSet presAssocID="{0E71AC61-8B87-4A37-9357-F40F2B307CBC}" presName="c3text" presStyleLbl="node1" presStyleIdx="2" presStyleCnt="4">
        <dgm:presLayoutVars>
          <dgm:bulletEnabled val="1"/>
        </dgm:presLayoutVars>
      </dgm:prSet>
      <dgm:spPr/>
    </dgm:pt>
    <dgm:pt modelId="{DCEC4740-22EA-4BE1-B49E-DE45F0B554B1}" type="pres">
      <dgm:prSet presAssocID="{0E71AC61-8B87-4A37-9357-F40F2B307CBC}" presName="comp4" presStyleCnt="0"/>
      <dgm:spPr/>
    </dgm:pt>
    <dgm:pt modelId="{EB245563-C203-4D17-BF56-0CD0A2451A3C}" type="pres">
      <dgm:prSet presAssocID="{0E71AC61-8B87-4A37-9357-F40F2B307CBC}" presName="circle4" presStyleLbl="node1" presStyleIdx="3" presStyleCnt="4"/>
      <dgm:spPr/>
    </dgm:pt>
    <dgm:pt modelId="{FD5DBD82-F94A-4B6D-83D2-78848D6CAF43}" type="pres">
      <dgm:prSet presAssocID="{0E71AC61-8B87-4A37-9357-F40F2B307CB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77D4E01-2619-4637-9F3C-F29A2E59F5FD}" type="presOf" srcId="{CA6535CA-918C-4B49-A9E5-E0AD7AFBE03E}" destId="{FD5DBD82-F94A-4B6D-83D2-78848D6CAF43}" srcOrd="1" destOrd="0" presId="urn:microsoft.com/office/officeart/2005/8/layout/venn2"/>
    <dgm:cxn modelId="{3ED1D104-2EE9-42DC-8E98-0D815408A321}" type="presOf" srcId="{CA6535CA-918C-4B49-A9E5-E0AD7AFBE03E}" destId="{EB245563-C203-4D17-BF56-0CD0A2451A3C}" srcOrd="0" destOrd="0" presId="urn:microsoft.com/office/officeart/2005/8/layout/venn2"/>
    <dgm:cxn modelId="{025FA009-1951-40CC-A502-013CFCF94E1E}" srcId="{0E71AC61-8B87-4A37-9357-F40F2B307CBC}" destId="{CA6535CA-918C-4B49-A9E5-E0AD7AFBE03E}" srcOrd="3" destOrd="0" parTransId="{2D733B3B-218B-440E-AB93-D1F8CF433F50}" sibTransId="{C1C1554F-D458-4C90-8CD2-825EF65474D1}"/>
    <dgm:cxn modelId="{DBBBF626-061A-4C04-931F-D8741A3CA786}" srcId="{0E71AC61-8B87-4A37-9357-F40F2B307CBC}" destId="{22C70EF2-7464-4756-B690-E120D4D9CD30}" srcOrd="0" destOrd="0" parTransId="{CFF4BD91-32F1-4315-95DA-6670FBEC7A5D}" sibTransId="{6C704B45-849F-4C4B-9E55-9D4066D24CCC}"/>
    <dgm:cxn modelId="{A0987740-B681-4EB5-B56C-8C0EE3943FFB}" type="presOf" srcId="{0E71AC61-8B87-4A37-9357-F40F2B307CBC}" destId="{517997E5-4642-48A6-9423-3EC4CF2F424B}" srcOrd="0" destOrd="0" presId="urn:microsoft.com/office/officeart/2005/8/layout/venn2"/>
    <dgm:cxn modelId="{C6D4B54B-0080-4ABB-BB2F-D04F572D235C}" srcId="{0E71AC61-8B87-4A37-9357-F40F2B307CBC}" destId="{1477500A-A761-4BE3-A3AF-60CEF903D1B1}" srcOrd="2" destOrd="0" parTransId="{25BCC903-DF7F-4077-A0FD-D5D4FEE30213}" sibTransId="{84D55263-DDDD-46F3-8935-F8ACAB814F3B}"/>
    <dgm:cxn modelId="{6FE4B54C-A7E6-48B7-B1E6-4535757EF91F}" type="presOf" srcId="{1477500A-A761-4BE3-A3AF-60CEF903D1B1}" destId="{2CC89CB0-D3F1-4298-A3EF-819E2AF03803}" srcOrd="0" destOrd="0" presId="urn:microsoft.com/office/officeart/2005/8/layout/venn2"/>
    <dgm:cxn modelId="{568D7B52-6183-48CA-B31F-9B4931717AFC}" type="presOf" srcId="{9FD08B9E-7F35-4D54-B459-E64BDF11771F}" destId="{4A6E0536-46E6-4C91-B138-155E3EFBF7A1}" srcOrd="0" destOrd="0" presId="urn:microsoft.com/office/officeart/2005/8/layout/venn2"/>
    <dgm:cxn modelId="{F8BDDB7F-60E8-4452-A7DB-AB4FB992C6D4}" type="presOf" srcId="{22C70EF2-7464-4756-B690-E120D4D9CD30}" destId="{EF681DD4-D514-4C87-BAFA-4471241415DC}" srcOrd="0" destOrd="0" presId="urn:microsoft.com/office/officeart/2005/8/layout/venn2"/>
    <dgm:cxn modelId="{C8D168A9-20FB-47F4-99BB-74EF97736FEF}" type="presOf" srcId="{1477500A-A761-4BE3-A3AF-60CEF903D1B1}" destId="{EA297F26-46D2-4E1F-B13E-D7286839C5A1}" srcOrd="1" destOrd="0" presId="urn:microsoft.com/office/officeart/2005/8/layout/venn2"/>
    <dgm:cxn modelId="{2BFA30B7-8A96-40B8-B492-624157C16418}" type="presOf" srcId="{9FD08B9E-7F35-4D54-B459-E64BDF11771F}" destId="{038D2871-6D08-42EA-A06F-975D564D2195}" srcOrd="1" destOrd="0" presId="urn:microsoft.com/office/officeart/2005/8/layout/venn2"/>
    <dgm:cxn modelId="{D30C54D6-B56C-4A4E-B03C-E722D2A263DC}" srcId="{0E71AC61-8B87-4A37-9357-F40F2B307CBC}" destId="{9FD08B9E-7F35-4D54-B459-E64BDF11771F}" srcOrd="1" destOrd="0" parTransId="{6E123E6B-C073-4233-8E69-D4FF0FD3CB83}" sibTransId="{4620DC33-A42E-4E13-AB77-5127BE86BA0A}"/>
    <dgm:cxn modelId="{2582BFF8-6AEB-415F-B86A-B88F4E3954FA}" type="presOf" srcId="{22C70EF2-7464-4756-B690-E120D4D9CD30}" destId="{A1E0A03F-15DA-4ED4-84E5-4A5535253215}" srcOrd="1" destOrd="0" presId="urn:microsoft.com/office/officeart/2005/8/layout/venn2"/>
    <dgm:cxn modelId="{6D859ABC-643C-46D8-8DD5-C5B9BBAD0314}" type="presParOf" srcId="{517997E5-4642-48A6-9423-3EC4CF2F424B}" destId="{B873A442-46EE-451B-A41E-6F724C91957E}" srcOrd="0" destOrd="0" presId="urn:microsoft.com/office/officeart/2005/8/layout/venn2"/>
    <dgm:cxn modelId="{50FA1E38-25A1-4C3C-A789-2C28357CA6F2}" type="presParOf" srcId="{B873A442-46EE-451B-A41E-6F724C91957E}" destId="{EF681DD4-D514-4C87-BAFA-4471241415DC}" srcOrd="0" destOrd="0" presId="urn:microsoft.com/office/officeart/2005/8/layout/venn2"/>
    <dgm:cxn modelId="{C87E24C5-8DF7-4331-A9C0-C1965B681EC1}" type="presParOf" srcId="{B873A442-46EE-451B-A41E-6F724C91957E}" destId="{A1E0A03F-15DA-4ED4-84E5-4A5535253215}" srcOrd="1" destOrd="0" presId="urn:microsoft.com/office/officeart/2005/8/layout/venn2"/>
    <dgm:cxn modelId="{7C2B3188-8C51-4A85-B631-DF922C55D7D4}" type="presParOf" srcId="{517997E5-4642-48A6-9423-3EC4CF2F424B}" destId="{8F5A916A-C26B-465C-BF64-FF3BCE864A35}" srcOrd="1" destOrd="0" presId="urn:microsoft.com/office/officeart/2005/8/layout/venn2"/>
    <dgm:cxn modelId="{D6E5ACA0-5AB5-4BE2-8C1B-6B1018A404F1}" type="presParOf" srcId="{8F5A916A-C26B-465C-BF64-FF3BCE864A35}" destId="{4A6E0536-46E6-4C91-B138-155E3EFBF7A1}" srcOrd="0" destOrd="0" presId="urn:microsoft.com/office/officeart/2005/8/layout/venn2"/>
    <dgm:cxn modelId="{60A7845B-7F2B-4DC1-9966-EFA2C2DDD995}" type="presParOf" srcId="{8F5A916A-C26B-465C-BF64-FF3BCE864A35}" destId="{038D2871-6D08-42EA-A06F-975D564D2195}" srcOrd="1" destOrd="0" presId="urn:microsoft.com/office/officeart/2005/8/layout/venn2"/>
    <dgm:cxn modelId="{2E30D512-8DAB-4EC5-A9C6-114D0E246D39}" type="presParOf" srcId="{517997E5-4642-48A6-9423-3EC4CF2F424B}" destId="{0E18089F-DFB1-4F5D-B7AF-D44C5A70EEA1}" srcOrd="2" destOrd="0" presId="urn:microsoft.com/office/officeart/2005/8/layout/venn2"/>
    <dgm:cxn modelId="{4E23B16B-5910-4F0D-9C13-879235756C67}" type="presParOf" srcId="{0E18089F-DFB1-4F5D-B7AF-D44C5A70EEA1}" destId="{2CC89CB0-D3F1-4298-A3EF-819E2AF03803}" srcOrd="0" destOrd="0" presId="urn:microsoft.com/office/officeart/2005/8/layout/venn2"/>
    <dgm:cxn modelId="{DC151E8C-7F36-4B49-A5AD-192A9CC076BE}" type="presParOf" srcId="{0E18089F-DFB1-4F5D-B7AF-D44C5A70EEA1}" destId="{EA297F26-46D2-4E1F-B13E-D7286839C5A1}" srcOrd="1" destOrd="0" presId="urn:microsoft.com/office/officeart/2005/8/layout/venn2"/>
    <dgm:cxn modelId="{DC493D86-A637-4572-A077-6CAB8E5E1CED}" type="presParOf" srcId="{517997E5-4642-48A6-9423-3EC4CF2F424B}" destId="{DCEC4740-22EA-4BE1-B49E-DE45F0B554B1}" srcOrd="3" destOrd="0" presId="urn:microsoft.com/office/officeart/2005/8/layout/venn2"/>
    <dgm:cxn modelId="{A5A646C4-5834-4F21-AF5C-376FB061FFA2}" type="presParOf" srcId="{DCEC4740-22EA-4BE1-B49E-DE45F0B554B1}" destId="{EB245563-C203-4D17-BF56-0CD0A2451A3C}" srcOrd="0" destOrd="0" presId="urn:microsoft.com/office/officeart/2005/8/layout/venn2"/>
    <dgm:cxn modelId="{13831CEF-45C4-4822-8DDF-A0F2C38ED438}" type="presParOf" srcId="{DCEC4740-22EA-4BE1-B49E-DE45F0B554B1}" destId="{FD5DBD82-F94A-4B6D-83D2-78848D6CAF4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1DD4-D514-4C87-BAFA-4471241415DC}">
      <dsp:nvSpPr>
        <dsp:cNvPr id="0" name=""/>
        <dsp:cNvSpPr/>
      </dsp:nvSpPr>
      <dsp:spPr>
        <a:xfrm>
          <a:off x="0" y="55112"/>
          <a:ext cx="6747776" cy="6747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Community Outreach</a:t>
          </a:r>
        </a:p>
      </dsp:txBody>
      <dsp:txXfrm>
        <a:off x="2430548" y="392500"/>
        <a:ext cx="1886678" cy="1012166"/>
      </dsp:txXfrm>
    </dsp:sp>
    <dsp:sp modelId="{4A6E0536-46E6-4C91-B138-155E3EFBF7A1}">
      <dsp:nvSpPr>
        <dsp:cNvPr id="0" name=""/>
        <dsp:cNvSpPr/>
      </dsp:nvSpPr>
      <dsp:spPr>
        <a:xfrm>
          <a:off x="0" y="1404667"/>
          <a:ext cx="6747776" cy="5398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Education: WOU Undergraduate Students</a:t>
          </a:r>
        </a:p>
      </dsp:txBody>
      <dsp:txXfrm>
        <a:off x="2194714" y="1728560"/>
        <a:ext cx="2358347" cy="971679"/>
      </dsp:txXfrm>
    </dsp:sp>
    <dsp:sp modelId="{2CC89CB0-D3F1-4298-A3EF-819E2AF03803}">
      <dsp:nvSpPr>
        <dsp:cNvPr id="0" name=""/>
        <dsp:cNvSpPr/>
      </dsp:nvSpPr>
      <dsp:spPr>
        <a:xfrm>
          <a:off x="1349555" y="2754222"/>
          <a:ext cx="4048665" cy="4048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Research and Service</a:t>
          </a:r>
        </a:p>
      </dsp:txBody>
      <dsp:txXfrm>
        <a:off x="2430548" y="3057872"/>
        <a:ext cx="1886678" cy="910949"/>
      </dsp:txXfrm>
    </dsp:sp>
    <dsp:sp modelId="{EB245563-C203-4D17-BF56-0CD0A2451A3C}">
      <dsp:nvSpPr>
        <dsp:cNvPr id="0" name=""/>
        <dsp:cNvSpPr/>
      </dsp:nvSpPr>
      <dsp:spPr>
        <a:xfrm>
          <a:off x="2024332" y="4103777"/>
          <a:ext cx="2699110" cy="2699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Ash Creek Watershed</a:t>
          </a:r>
        </a:p>
      </dsp:txBody>
      <dsp:txXfrm>
        <a:off x="2419608" y="4778555"/>
        <a:ext cx="1908559" cy="134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1971-D0E4-49FF-AE5E-C15373F06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B6CEE-DA24-44B7-9A35-77C6FD6FD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2FAC5-1FE8-49B1-AFB2-FE55016C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CDD6-1C87-40A6-AAAE-6EC16934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8744-0008-4132-8680-A27D6B3F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17B6-9BB1-4600-84F4-C4B32C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AFB5B-CD39-4FE0-BE46-E1D699631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31BBC-B30A-41F6-8008-ECA1A1C3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5EDEC-6505-4AD7-AC18-1CFB5D01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58A14-A7CD-4C28-B307-E781A7C4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5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61FF5-8A8F-4EFF-9B42-BDD81C667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5D998-3B7A-49FF-AE24-9DCD4C824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1455-B7AB-4B06-BACB-8A739C09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6DA36-D016-442E-8B7F-8B29D66F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795B-4F2C-446B-8982-C11BEA4A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558B-61F5-474E-9537-F40A3A46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A782-6B01-4686-83F2-354611DF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7677-D60C-401C-8B99-62F2A833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ABC7E-BECE-45A6-9F8A-B4245B64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E6DA-F5A8-4627-B674-9FBB0443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03FD-CEBF-41C3-9D07-6ADFA11A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A5214-2324-4A4A-ADBD-F0BA5C9F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95081-E45A-418E-BB44-CE982A2F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D511-3C5D-4DAB-8242-54A41AAD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F66B-DCEE-4BA7-8E21-7FB6598A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2568-A8EC-4613-B843-6779A8D6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AA06-FBE6-42B1-9087-38E98E194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E7967-1AEC-4754-8AAE-9F8E1ADFE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D0AA3-20B1-4FEF-9FE3-CD7F0BFF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EB36-7C8D-4875-9070-EC9EF5B1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930F7-57EF-4C92-88E5-E8E2E932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8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9C5A-7FC5-43C8-90E2-E566293E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7137-470C-488E-86CF-B0FE5B1A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E3701-9EB8-41BD-A521-79507F7D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C35EC-7596-4B84-A585-102EF6E8B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A98A0-B3E3-4B63-84A2-7A9705271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ED92A-5B87-47DF-BC94-12903947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769AE-7D7C-45BC-B457-8D28693D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1AC74-53FC-409D-8FDB-0E794048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E2F4-DBE9-49FB-AAD1-F09D2F65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5ABFF-8354-4838-A04A-A7809BD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9DE6D-728D-4EB0-9FBD-4BDC0CFD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59FC7-8502-43BF-8FC5-C363799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B21DD-9781-4881-BE75-0A69B29B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6993-6997-4961-88DB-2F3B6C22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C62B8-A5AC-41FE-B051-B45EDA6E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C1EA-9A5E-4085-8DA4-4EEEDDE4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1B1A-FDD6-465A-AA6F-051FD3A7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0E0D9-C858-4D9B-96F4-A5214F2F4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F325C-9814-4FD4-BBC2-5759B9C6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5BCE9-3863-4AF8-9006-41685121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9C390-474D-4B8F-B305-03BE371D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65C1-B077-446C-B679-1FF2A249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AD713-E9EC-4A4B-8EA1-6341F9CE7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E3F95-78D4-46A6-AE1E-E2628BAF7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2FCF2-889C-4E68-8A98-2B0E4DE1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8F44-39AB-4F6F-BFB1-E98147B9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EF15C-45BB-44DD-AAA7-754D5695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9DBDE-DA0D-4E31-819E-C07802B5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F6EF-02B7-423E-A4C8-B93EBEC4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83A4-4EA1-479D-A38D-7401F87B5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7137-EC84-4711-8888-05589940527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10613-BCA5-49E9-9B40-33E9F7408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6A413-3873-4FCA-819B-EC4D6FA66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A3C-2836-448C-8D60-25C1F9ADF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B9A7F-6B09-46E8-8974-80F547C15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/>
          <a:stretch/>
        </p:blipFill>
        <p:spPr>
          <a:xfrm>
            <a:off x="32278" y="376764"/>
            <a:ext cx="6646827" cy="5297769"/>
          </a:xfrm>
          <a:prstGeom prst="rect">
            <a:avLst/>
          </a:prstGeom>
        </p:spPr>
      </p:pic>
      <p:pic>
        <p:nvPicPr>
          <p:cNvPr id="7" name="Picture 78">
            <a:extLst>
              <a:ext uri="{FF2B5EF4-FFF2-40B4-BE49-F238E27FC236}">
                <a16:creationId xmlns:a16="http://schemas.microsoft.com/office/drawing/2014/main" id="{C085B835-5983-4010-8DA9-FAC764DE1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67" y="678029"/>
            <a:ext cx="5489681" cy="30866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40B9E6-A475-48E2-8A0F-928947526A82}"/>
              </a:ext>
            </a:extLst>
          </p:cNvPr>
          <p:cNvSpPr txBox="1"/>
          <p:nvPr/>
        </p:nvSpPr>
        <p:spPr>
          <a:xfrm>
            <a:off x="350571" y="73421"/>
            <a:ext cx="8937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Future Work Recommendation: Hydrogeomorphic Analysis of Ash Creek Sub-Basin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484A3-5AAD-4BA3-B811-38056EC751E9}"/>
              </a:ext>
            </a:extLst>
          </p:cNvPr>
          <p:cNvSpPr txBox="1"/>
          <p:nvPr/>
        </p:nvSpPr>
        <p:spPr>
          <a:xfrm>
            <a:off x="6435678" y="4158898"/>
            <a:ext cx="5745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basin-scale hydrologic and channel network models from available 1-m LiDAR digital elevation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 existing topographic, geologic and soil survey data to create basin-scale geomorphic base map (landforms,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validate derived hydrogeomorphic models at select calibration localities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background hydrogeologic investigation of groundwater conditions and aquifer characterization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D1B01-69CA-4CF2-A423-AD097FDCF692}"/>
              </a:ext>
            </a:extLst>
          </p:cNvPr>
          <p:cNvSpPr txBox="1"/>
          <p:nvPr/>
        </p:nvSpPr>
        <p:spPr>
          <a:xfrm>
            <a:off x="7906591" y="3809849"/>
            <a:ext cx="304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Proposed Project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A5D94-76C2-403F-8258-8577AB937566}"/>
              </a:ext>
            </a:extLst>
          </p:cNvPr>
          <p:cNvSpPr txBox="1"/>
          <p:nvPr/>
        </p:nvSpPr>
        <p:spPr>
          <a:xfrm>
            <a:off x="260590" y="5674533"/>
            <a:ext cx="6244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Leads:</a:t>
            </a:r>
            <a:r>
              <a:rPr lang="en-US" dirty="0"/>
              <a:t> David </a:t>
            </a:r>
            <a:r>
              <a:rPr lang="en-US" dirty="0" err="1"/>
              <a:t>Szpakowski</a:t>
            </a:r>
            <a:r>
              <a:rPr lang="en-US" dirty="0"/>
              <a:t> and Steve Taylor</a:t>
            </a:r>
          </a:p>
          <a:p>
            <a:r>
              <a:rPr lang="en-US" b="1" dirty="0"/>
              <a:t>Project Collaborators:</a:t>
            </a:r>
            <a:r>
              <a:rPr lang="en-US" dirty="0"/>
              <a:t> Bryan Dutton, WOU student assistants</a:t>
            </a:r>
          </a:p>
          <a:p>
            <a:r>
              <a:rPr lang="en-US" b="1" dirty="0"/>
              <a:t>Support Staff:</a:t>
            </a:r>
            <a:r>
              <a:rPr lang="en-US" dirty="0"/>
              <a:t> Beeb Singson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508F8D-080F-EB7A-D28C-81E1D2DCB4DD}"/>
              </a:ext>
            </a:extLst>
          </p:cNvPr>
          <p:cNvSpPr/>
          <p:nvPr/>
        </p:nvSpPr>
        <p:spPr>
          <a:xfrm>
            <a:off x="369455" y="1182256"/>
            <a:ext cx="4608945" cy="3749963"/>
          </a:xfrm>
          <a:custGeom>
            <a:avLst/>
            <a:gdLst>
              <a:gd name="connsiteX0" fmla="*/ 4608945 w 4608945"/>
              <a:gd name="connsiteY0" fmla="*/ 2216727 h 3749963"/>
              <a:gd name="connsiteX1" fmla="*/ 4525818 w 4608945"/>
              <a:gd name="connsiteY1" fmla="*/ 2392218 h 3749963"/>
              <a:gd name="connsiteX2" fmla="*/ 4442690 w 4608945"/>
              <a:gd name="connsiteY2" fmla="*/ 2512291 h 3749963"/>
              <a:gd name="connsiteX3" fmla="*/ 4396509 w 4608945"/>
              <a:gd name="connsiteY3" fmla="*/ 2641600 h 3749963"/>
              <a:gd name="connsiteX4" fmla="*/ 4341090 w 4608945"/>
              <a:gd name="connsiteY4" fmla="*/ 2724727 h 3749963"/>
              <a:gd name="connsiteX5" fmla="*/ 4202545 w 4608945"/>
              <a:gd name="connsiteY5" fmla="*/ 2937163 h 3749963"/>
              <a:gd name="connsiteX6" fmla="*/ 4073236 w 4608945"/>
              <a:gd name="connsiteY6" fmla="*/ 3084945 h 3749963"/>
              <a:gd name="connsiteX7" fmla="*/ 3888509 w 4608945"/>
              <a:gd name="connsiteY7" fmla="*/ 3186545 h 3749963"/>
              <a:gd name="connsiteX8" fmla="*/ 3703781 w 4608945"/>
              <a:gd name="connsiteY8" fmla="*/ 3343563 h 3749963"/>
              <a:gd name="connsiteX9" fmla="*/ 3629890 w 4608945"/>
              <a:gd name="connsiteY9" fmla="*/ 3371272 h 3749963"/>
              <a:gd name="connsiteX10" fmla="*/ 3435927 w 4608945"/>
              <a:gd name="connsiteY10" fmla="*/ 3509818 h 3749963"/>
              <a:gd name="connsiteX11" fmla="*/ 3343563 w 4608945"/>
              <a:gd name="connsiteY11" fmla="*/ 3629891 h 3749963"/>
              <a:gd name="connsiteX12" fmla="*/ 3297381 w 4608945"/>
              <a:gd name="connsiteY12" fmla="*/ 3749963 h 3749963"/>
              <a:gd name="connsiteX13" fmla="*/ 3168072 w 4608945"/>
              <a:gd name="connsiteY13" fmla="*/ 3713018 h 3749963"/>
              <a:gd name="connsiteX14" fmla="*/ 3011054 w 4608945"/>
              <a:gd name="connsiteY14" fmla="*/ 3546763 h 3749963"/>
              <a:gd name="connsiteX15" fmla="*/ 2817090 w 4608945"/>
              <a:gd name="connsiteY15" fmla="*/ 3472872 h 3749963"/>
              <a:gd name="connsiteX16" fmla="*/ 2604654 w 4608945"/>
              <a:gd name="connsiteY16" fmla="*/ 3426691 h 3749963"/>
              <a:gd name="connsiteX17" fmla="*/ 2419927 w 4608945"/>
              <a:gd name="connsiteY17" fmla="*/ 3371272 h 3749963"/>
              <a:gd name="connsiteX18" fmla="*/ 2290618 w 4608945"/>
              <a:gd name="connsiteY18" fmla="*/ 3288145 h 3749963"/>
              <a:gd name="connsiteX19" fmla="*/ 2235200 w 4608945"/>
              <a:gd name="connsiteY19" fmla="*/ 3103418 h 3749963"/>
              <a:gd name="connsiteX20" fmla="*/ 2142836 w 4608945"/>
              <a:gd name="connsiteY20" fmla="*/ 2863272 h 3749963"/>
              <a:gd name="connsiteX21" fmla="*/ 1995054 w 4608945"/>
              <a:gd name="connsiteY21" fmla="*/ 2835563 h 3749963"/>
              <a:gd name="connsiteX22" fmla="*/ 1773381 w 4608945"/>
              <a:gd name="connsiteY22" fmla="*/ 2660072 h 3749963"/>
              <a:gd name="connsiteX23" fmla="*/ 1690254 w 4608945"/>
              <a:gd name="connsiteY23" fmla="*/ 2456872 h 3749963"/>
              <a:gd name="connsiteX24" fmla="*/ 1662545 w 4608945"/>
              <a:gd name="connsiteY24" fmla="*/ 2253672 h 3749963"/>
              <a:gd name="connsiteX25" fmla="*/ 1644072 w 4608945"/>
              <a:gd name="connsiteY25" fmla="*/ 1995054 h 3749963"/>
              <a:gd name="connsiteX26" fmla="*/ 1653309 w 4608945"/>
              <a:gd name="connsiteY26" fmla="*/ 1727200 h 3749963"/>
              <a:gd name="connsiteX27" fmla="*/ 1524000 w 4608945"/>
              <a:gd name="connsiteY27" fmla="*/ 1477818 h 3749963"/>
              <a:gd name="connsiteX28" fmla="*/ 1570181 w 4608945"/>
              <a:gd name="connsiteY28" fmla="*/ 1330036 h 3749963"/>
              <a:gd name="connsiteX29" fmla="*/ 1579418 w 4608945"/>
              <a:gd name="connsiteY29" fmla="*/ 1182254 h 3749963"/>
              <a:gd name="connsiteX30" fmla="*/ 1385454 w 4608945"/>
              <a:gd name="connsiteY30" fmla="*/ 942109 h 3749963"/>
              <a:gd name="connsiteX31" fmla="*/ 1237672 w 4608945"/>
              <a:gd name="connsiteY31" fmla="*/ 757381 h 3749963"/>
              <a:gd name="connsiteX32" fmla="*/ 1016000 w 4608945"/>
              <a:gd name="connsiteY32" fmla="*/ 785091 h 3749963"/>
              <a:gd name="connsiteX33" fmla="*/ 877454 w 4608945"/>
              <a:gd name="connsiteY33" fmla="*/ 895927 h 3749963"/>
              <a:gd name="connsiteX34" fmla="*/ 646545 w 4608945"/>
              <a:gd name="connsiteY34" fmla="*/ 942109 h 3749963"/>
              <a:gd name="connsiteX35" fmla="*/ 471054 w 4608945"/>
              <a:gd name="connsiteY35" fmla="*/ 905163 h 3749963"/>
              <a:gd name="connsiteX36" fmla="*/ 286327 w 4608945"/>
              <a:gd name="connsiteY36" fmla="*/ 886691 h 3749963"/>
              <a:gd name="connsiteX37" fmla="*/ 166254 w 4608945"/>
              <a:gd name="connsiteY37" fmla="*/ 785091 h 3749963"/>
              <a:gd name="connsiteX38" fmla="*/ 175490 w 4608945"/>
              <a:gd name="connsiteY38" fmla="*/ 600363 h 3749963"/>
              <a:gd name="connsiteX39" fmla="*/ 55418 w 4608945"/>
              <a:gd name="connsiteY39" fmla="*/ 526472 h 3749963"/>
              <a:gd name="connsiteX40" fmla="*/ 0 w 4608945"/>
              <a:gd name="connsiteY40" fmla="*/ 415636 h 3749963"/>
              <a:gd name="connsiteX41" fmla="*/ 27709 w 4608945"/>
              <a:gd name="connsiteY41" fmla="*/ 332509 h 3749963"/>
              <a:gd name="connsiteX42" fmla="*/ 212436 w 4608945"/>
              <a:gd name="connsiteY42" fmla="*/ 267854 h 3749963"/>
              <a:gd name="connsiteX43" fmla="*/ 378690 w 4608945"/>
              <a:gd name="connsiteY43" fmla="*/ 166254 h 3749963"/>
              <a:gd name="connsiteX44" fmla="*/ 544945 w 4608945"/>
              <a:gd name="connsiteY44" fmla="*/ 92363 h 3749963"/>
              <a:gd name="connsiteX45" fmla="*/ 646545 w 4608945"/>
              <a:gd name="connsiteY45" fmla="*/ 27709 h 3749963"/>
              <a:gd name="connsiteX46" fmla="*/ 905163 w 4608945"/>
              <a:gd name="connsiteY46" fmla="*/ 18472 h 3749963"/>
              <a:gd name="connsiteX47" fmla="*/ 1025236 w 4608945"/>
              <a:gd name="connsiteY47" fmla="*/ 27709 h 3749963"/>
              <a:gd name="connsiteX48" fmla="*/ 1246909 w 4608945"/>
              <a:gd name="connsiteY48" fmla="*/ 18472 h 3749963"/>
              <a:gd name="connsiteX49" fmla="*/ 1413163 w 4608945"/>
              <a:gd name="connsiteY49" fmla="*/ 0 h 3749963"/>
              <a:gd name="connsiteX50" fmla="*/ 1607127 w 4608945"/>
              <a:gd name="connsiteY50" fmla="*/ 36945 h 3749963"/>
              <a:gd name="connsiteX51" fmla="*/ 1708727 w 4608945"/>
              <a:gd name="connsiteY51" fmla="*/ 73891 h 3749963"/>
              <a:gd name="connsiteX52" fmla="*/ 1838036 w 4608945"/>
              <a:gd name="connsiteY52" fmla="*/ 27709 h 3749963"/>
              <a:gd name="connsiteX53" fmla="*/ 2004290 w 4608945"/>
              <a:gd name="connsiteY53" fmla="*/ 27709 h 3749963"/>
              <a:gd name="connsiteX54" fmla="*/ 2179781 w 4608945"/>
              <a:gd name="connsiteY54" fmla="*/ 92363 h 3749963"/>
              <a:gd name="connsiteX55" fmla="*/ 2456872 w 4608945"/>
              <a:gd name="connsiteY55" fmla="*/ 193963 h 3749963"/>
              <a:gd name="connsiteX56" fmla="*/ 2632363 w 4608945"/>
              <a:gd name="connsiteY56" fmla="*/ 277091 h 3749963"/>
              <a:gd name="connsiteX57" fmla="*/ 2909454 w 4608945"/>
              <a:gd name="connsiteY57" fmla="*/ 406400 h 3749963"/>
              <a:gd name="connsiteX58" fmla="*/ 3066472 w 4608945"/>
              <a:gd name="connsiteY58" fmla="*/ 471054 h 3749963"/>
              <a:gd name="connsiteX59" fmla="*/ 3214254 w 4608945"/>
              <a:gd name="connsiteY59" fmla="*/ 544945 h 3749963"/>
              <a:gd name="connsiteX60" fmla="*/ 3371272 w 4608945"/>
              <a:gd name="connsiteY60" fmla="*/ 683491 h 3749963"/>
              <a:gd name="connsiteX61" fmla="*/ 3491345 w 4608945"/>
              <a:gd name="connsiteY61" fmla="*/ 877454 h 3749963"/>
              <a:gd name="connsiteX62" fmla="*/ 3592945 w 4608945"/>
              <a:gd name="connsiteY62" fmla="*/ 1043709 h 3749963"/>
              <a:gd name="connsiteX63" fmla="*/ 3703781 w 4608945"/>
              <a:gd name="connsiteY63" fmla="*/ 1311563 h 3749963"/>
              <a:gd name="connsiteX64" fmla="*/ 3870036 w 4608945"/>
              <a:gd name="connsiteY64" fmla="*/ 1487054 h 3749963"/>
              <a:gd name="connsiteX65" fmla="*/ 3943927 w 4608945"/>
              <a:gd name="connsiteY65" fmla="*/ 1644072 h 3749963"/>
              <a:gd name="connsiteX66" fmla="*/ 4054763 w 4608945"/>
              <a:gd name="connsiteY66" fmla="*/ 1754909 h 3749963"/>
              <a:gd name="connsiteX67" fmla="*/ 4239490 w 4608945"/>
              <a:gd name="connsiteY67" fmla="*/ 1782618 h 3749963"/>
              <a:gd name="connsiteX68" fmla="*/ 4359563 w 4608945"/>
              <a:gd name="connsiteY68" fmla="*/ 1801091 h 3749963"/>
              <a:gd name="connsiteX69" fmla="*/ 4488872 w 4608945"/>
              <a:gd name="connsiteY69" fmla="*/ 1865745 h 3749963"/>
              <a:gd name="connsiteX70" fmla="*/ 4544290 w 4608945"/>
              <a:gd name="connsiteY70" fmla="*/ 1985818 h 3749963"/>
              <a:gd name="connsiteX71" fmla="*/ 4590472 w 4608945"/>
              <a:gd name="connsiteY71" fmla="*/ 2068945 h 3749963"/>
              <a:gd name="connsiteX72" fmla="*/ 4608945 w 4608945"/>
              <a:gd name="connsiteY72" fmla="*/ 2216727 h 374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08945" h="3749963">
                <a:moveTo>
                  <a:pt x="4608945" y="2216727"/>
                </a:moveTo>
                <a:lnTo>
                  <a:pt x="4525818" y="2392218"/>
                </a:lnTo>
                <a:lnTo>
                  <a:pt x="4442690" y="2512291"/>
                </a:lnTo>
                <a:lnTo>
                  <a:pt x="4396509" y="2641600"/>
                </a:lnTo>
                <a:lnTo>
                  <a:pt x="4341090" y="2724727"/>
                </a:lnTo>
                <a:lnTo>
                  <a:pt x="4202545" y="2937163"/>
                </a:lnTo>
                <a:lnTo>
                  <a:pt x="4073236" y="3084945"/>
                </a:lnTo>
                <a:lnTo>
                  <a:pt x="3888509" y="3186545"/>
                </a:lnTo>
                <a:lnTo>
                  <a:pt x="3703781" y="3343563"/>
                </a:lnTo>
                <a:lnTo>
                  <a:pt x="3629890" y="3371272"/>
                </a:lnTo>
                <a:lnTo>
                  <a:pt x="3435927" y="3509818"/>
                </a:lnTo>
                <a:lnTo>
                  <a:pt x="3343563" y="3629891"/>
                </a:lnTo>
                <a:lnTo>
                  <a:pt x="3297381" y="3749963"/>
                </a:lnTo>
                <a:lnTo>
                  <a:pt x="3168072" y="3713018"/>
                </a:lnTo>
                <a:lnTo>
                  <a:pt x="3011054" y="3546763"/>
                </a:lnTo>
                <a:lnTo>
                  <a:pt x="2817090" y="3472872"/>
                </a:lnTo>
                <a:lnTo>
                  <a:pt x="2604654" y="3426691"/>
                </a:lnTo>
                <a:lnTo>
                  <a:pt x="2419927" y="3371272"/>
                </a:lnTo>
                <a:lnTo>
                  <a:pt x="2290618" y="3288145"/>
                </a:lnTo>
                <a:lnTo>
                  <a:pt x="2235200" y="3103418"/>
                </a:lnTo>
                <a:lnTo>
                  <a:pt x="2142836" y="2863272"/>
                </a:lnTo>
                <a:lnTo>
                  <a:pt x="1995054" y="2835563"/>
                </a:lnTo>
                <a:lnTo>
                  <a:pt x="1773381" y="2660072"/>
                </a:lnTo>
                <a:lnTo>
                  <a:pt x="1690254" y="2456872"/>
                </a:lnTo>
                <a:lnTo>
                  <a:pt x="1662545" y="2253672"/>
                </a:lnTo>
                <a:lnTo>
                  <a:pt x="1644072" y="1995054"/>
                </a:lnTo>
                <a:lnTo>
                  <a:pt x="1653309" y="1727200"/>
                </a:lnTo>
                <a:lnTo>
                  <a:pt x="1524000" y="1477818"/>
                </a:lnTo>
                <a:lnTo>
                  <a:pt x="1570181" y="1330036"/>
                </a:lnTo>
                <a:lnTo>
                  <a:pt x="1579418" y="1182254"/>
                </a:lnTo>
                <a:lnTo>
                  <a:pt x="1385454" y="942109"/>
                </a:lnTo>
                <a:lnTo>
                  <a:pt x="1237672" y="757381"/>
                </a:lnTo>
                <a:lnTo>
                  <a:pt x="1016000" y="785091"/>
                </a:lnTo>
                <a:lnTo>
                  <a:pt x="877454" y="895927"/>
                </a:lnTo>
                <a:lnTo>
                  <a:pt x="646545" y="942109"/>
                </a:lnTo>
                <a:lnTo>
                  <a:pt x="471054" y="905163"/>
                </a:lnTo>
                <a:lnTo>
                  <a:pt x="286327" y="886691"/>
                </a:lnTo>
                <a:lnTo>
                  <a:pt x="166254" y="785091"/>
                </a:lnTo>
                <a:lnTo>
                  <a:pt x="175490" y="600363"/>
                </a:lnTo>
                <a:lnTo>
                  <a:pt x="55418" y="526472"/>
                </a:lnTo>
                <a:lnTo>
                  <a:pt x="0" y="415636"/>
                </a:lnTo>
                <a:lnTo>
                  <a:pt x="27709" y="332509"/>
                </a:lnTo>
                <a:lnTo>
                  <a:pt x="212436" y="267854"/>
                </a:lnTo>
                <a:lnTo>
                  <a:pt x="378690" y="166254"/>
                </a:lnTo>
                <a:lnTo>
                  <a:pt x="544945" y="92363"/>
                </a:lnTo>
                <a:lnTo>
                  <a:pt x="646545" y="27709"/>
                </a:lnTo>
                <a:lnTo>
                  <a:pt x="905163" y="18472"/>
                </a:lnTo>
                <a:lnTo>
                  <a:pt x="1025236" y="27709"/>
                </a:lnTo>
                <a:lnTo>
                  <a:pt x="1246909" y="18472"/>
                </a:lnTo>
                <a:lnTo>
                  <a:pt x="1413163" y="0"/>
                </a:lnTo>
                <a:lnTo>
                  <a:pt x="1607127" y="36945"/>
                </a:lnTo>
                <a:lnTo>
                  <a:pt x="1708727" y="73891"/>
                </a:lnTo>
                <a:lnTo>
                  <a:pt x="1838036" y="27709"/>
                </a:lnTo>
                <a:lnTo>
                  <a:pt x="2004290" y="27709"/>
                </a:lnTo>
                <a:lnTo>
                  <a:pt x="2179781" y="92363"/>
                </a:lnTo>
                <a:lnTo>
                  <a:pt x="2456872" y="193963"/>
                </a:lnTo>
                <a:lnTo>
                  <a:pt x="2632363" y="277091"/>
                </a:lnTo>
                <a:lnTo>
                  <a:pt x="2909454" y="406400"/>
                </a:lnTo>
                <a:lnTo>
                  <a:pt x="3066472" y="471054"/>
                </a:lnTo>
                <a:lnTo>
                  <a:pt x="3214254" y="544945"/>
                </a:lnTo>
                <a:lnTo>
                  <a:pt x="3371272" y="683491"/>
                </a:lnTo>
                <a:lnTo>
                  <a:pt x="3491345" y="877454"/>
                </a:lnTo>
                <a:lnTo>
                  <a:pt x="3592945" y="1043709"/>
                </a:lnTo>
                <a:lnTo>
                  <a:pt x="3703781" y="1311563"/>
                </a:lnTo>
                <a:lnTo>
                  <a:pt x="3870036" y="1487054"/>
                </a:lnTo>
                <a:lnTo>
                  <a:pt x="3943927" y="1644072"/>
                </a:lnTo>
                <a:lnTo>
                  <a:pt x="4054763" y="1754909"/>
                </a:lnTo>
                <a:lnTo>
                  <a:pt x="4239490" y="1782618"/>
                </a:lnTo>
                <a:lnTo>
                  <a:pt x="4359563" y="1801091"/>
                </a:lnTo>
                <a:lnTo>
                  <a:pt x="4488872" y="1865745"/>
                </a:lnTo>
                <a:lnTo>
                  <a:pt x="4544290" y="1985818"/>
                </a:lnTo>
                <a:lnTo>
                  <a:pt x="4590472" y="2068945"/>
                </a:lnTo>
                <a:lnTo>
                  <a:pt x="4608945" y="221672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891A-8024-98A8-2BFE-5C2E106D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8"/>
          </a:xfrm>
        </p:spPr>
        <p:txBody>
          <a:bodyPr>
            <a:normAutofit/>
          </a:bodyPr>
          <a:lstStyle/>
          <a:p>
            <a:r>
              <a:rPr lang="en-US" sz="2000" b="1" dirty="0"/>
              <a:t>Future Work Recommendation: Future Drone Image Collection and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B8CD-F9E3-075C-E951-5385CB4E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349" y="3495158"/>
            <a:ext cx="5306837" cy="30143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Proposed Project Activities</a:t>
            </a:r>
          </a:p>
          <a:p>
            <a:r>
              <a:rPr lang="en-US" sz="1800" dirty="0"/>
              <a:t>Test ability to identify invasive species during different seasons</a:t>
            </a:r>
          </a:p>
          <a:p>
            <a:r>
              <a:rPr lang="en-US" sz="1800" dirty="0"/>
              <a:t>Utilize UAV with NIR sensor to aid in species identification</a:t>
            </a:r>
          </a:p>
          <a:p>
            <a:r>
              <a:rPr lang="en-US" sz="1800" dirty="0"/>
              <a:t>Determine the applicability of machine-learning classification tools (supervised and unsupervised) to categorize vegetation along Ash Creek</a:t>
            </a:r>
          </a:p>
          <a:p>
            <a:r>
              <a:rPr lang="en-US" sz="1800" dirty="0"/>
              <a:t>Explore use of UAV to derive Structure-from-Motion surface models for hydrogeomorphic analysis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BDFF-AE2F-3B31-7D78-41407CAD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4" y="1544015"/>
            <a:ext cx="6329214" cy="4219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B45D9-BAB8-6A3B-601E-5872817F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9548"/>
          <a:stretch>
            <a:fillRect/>
          </a:stretch>
        </p:blipFill>
        <p:spPr bwMode="auto">
          <a:xfrm>
            <a:off x="6531467" y="813354"/>
            <a:ext cx="2655717" cy="25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64EBA-E220-40C7-AC23-63389FB4E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184" y="813354"/>
            <a:ext cx="2780003" cy="25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0B9E6-A475-48E2-8A0F-928947526A82}"/>
              </a:ext>
            </a:extLst>
          </p:cNvPr>
          <p:cNvSpPr txBox="1"/>
          <p:nvPr/>
        </p:nvSpPr>
        <p:spPr>
          <a:xfrm>
            <a:off x="-15189" y="3081"/>
            <a:ext cx="757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 Work Recommendation: Surveying and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484A3-5AAD-4BA3-B811-38056EC751E9}"/>
              </a:ext>
            </a:extLst>
          </p:cNvPr>
          <p:cNvSpPr txBox="1"/>
          <p:nvPr/>
        </p:nvSpPr>
        <p:spPr>
          <a:xfrm>
            <a:off x="4296074" y="986758"/>
            <a:ext cx="48230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and refine a </a:t>
            </a:r>
            <a:r>
              <a:rPr lang="en-US" b="1" i="1" dirty="0"/>
              <a:t>survey protocol </a:t>
            </a:r>
            <a:r>
              <a:rPr lang="en-US" dirty="0"/>
              <a:t>that meets the needs of the ACWCD Board, e.g.: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Transects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Transects + Survey Grids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UAV imagery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 combination of the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an inventory of plant species of concern currently found in the watershed (e.g., reed </a:t>
            </a:r>
            <a:r>
              <a:rPr lang="en-US" dirty="0" err="1"/>
              <a:t>canarygrass</a:t>
            </a:r>
            <a:r>
              <a:rPr lang="en-US" dirty="0"/>
              <a:t>, Himalayan blackberry, knotweed) to an appropriate scale for the sub-basin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and refine a long-term </a:t>
            </a:r>
            <a:r>
              <a:rPr lang="en-US" b="1" i="1" dirty="0"/>
              <a:t>monitoring protocol </a:t>
            </a:r>
            <a:r>
              <a:rPr lang="en-US" dirty="0"/>
              <a:t>of populations of plant species of concern (based on survey results) that meets the needs of the ACWCD Board, e.g.: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Photopoints</a:t>
            </a:r>
            <a:r>
              <a:rPr lang="en-US" dirty="0"/>
              <a:t> (landscape of feature photographs retaken from the same spot filling the same frame)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UAV imagery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D1B01-69CA-4CF2-A423-AD097FDCF692}"/>
              </a:ext>
            </a:extLst>
          </p:cNvPr>
          <p:cNvSpPr txBox="1"/>
          <p:nvPr/>
        </p:nvSpPr>
        <p:spPr>
          <a:xfrm>
            <a:off x="5058755" y="563996"/>
            <a:ext cx="304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Proposed Project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A5D94-76C2-403F-8258-8577AB937566}"/>
              </a:ext>
            </a:extLst>
          </p:cNvPr>
          <p:cNvSpPr txBox="1"/>
          <p:nvPr/>
        </p:nvSpPr>
        <p:spPr>
          <a:xfrm>
            <a:off x="260591" y="5533854"/>
            <a:ext cx="402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Hall, Frederick C. </a:t>
            </a:r>
            <a:r>
              <a:rPr lang="en-US" sz="1400" i="1" dirty="0"/>
              <a:t>Photo point monitoring handbook: Part A-field procedures</a:t>
            </a:r>
            <a:r>
              <a:rPr lang="en-US" sz="1400" dirty="0"/>
              <a:t>. US Department of Agriculture, Forest Service, Pacific Northwest Research Station, 2002.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1E3FA-FE58-44AB-A6D2-5F77F07F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0" y="442753"/>
            <a:ext cx="4024820" cy="4983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7D323-B408-4322-9E38-087562BC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75" y="-10985"/>
            <a:ext cx="308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A18367-B6B1-4451-8905-1AEA33BDE00F}"/>
              </a:ext>
            </a:extLst>
          </p:cNvPr>
          <p:cNvGraphicFramePr/>
          <p:nvPr/>
        </p:nvGraphicFramePr>
        <p:xfrm>
          <a:off x="103916" y="0"/>
          <a:ext cx="67477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ECFEF4-094F-457F-961A-178025586E87}"/>
              </a:ext>
            </a:extLst>
          </p:cNvPr>
          <p:cNvSpPr txBox="1"/>
          <p:nvPr/>
        </p:nvSpPr>
        <p:spPr>
          <a:xfrm>
            <a:off x="7017365" y="0"/>
            <a:ext cx="518710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Community Outreach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the watershed is a perfect vehicle for informing the local community about the environment in which they live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field-trips and fieldwork in the watershed offer extensive opportunities for experiential and service learning in Natural Science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collaborative faculty / student, project-driven research (such as our current work) is a hallmark of the experiences Natural Science faculty provide our undergraduates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Ash Creek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the proximity and scale of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watershed make it an ideal venue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developing local Natural Resource partnerships at WOU</a:t>
            </a:r>
          </a:p>
        </p:txBody>
      </p:sp>
    </p:spTree>
    <p:extLst>
      <p:ext uri="{BB962C8B-B14F-4D97-AF65-F5344CB8AC3E}">
        <p14:creationId xmlns:p14="http://schemas.microsoft.com/office/powerpoint/2010/main" val="350060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412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Devanagari</vt:lpstr>
      <vt:lpstr>Arial</vt:lpstr>
      <vt:lpstr>Calibri</vt:lpstr>
      <vt:lpstr>Calibri Light</vt:lpstr>
      <vt:lpstr>Courier New</vt:lpstr>
      <vt:lpstr>Office Theme</vt:lpstr>
      <vt:lpstr>PowerPoint Presentation</vt:lpstr>
      <vt:lpstr>Future Work Recommendation: Future Drone Image Collection and Classification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Taylor</dc:creator>
  <cp:lastModifiedBy>David Szpakowski</cp:lastModifiedBy>
  <cp:revision>16</cp:revision>
  <dcterms:created xsi:type="dcterms:W3CDTF">2023-01-12T21:27:32Z</dcterms:created>
  <dcterms:modified xsi:type="dcterms:W3CDTF">2023-01-20T03:38:21Z</dcterms:modified>
</cp:coreProperties>
</file>