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1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4" r:id="rId12"/>
    <p:sldId id="274" r:id="rId13"/>
    <p:sldId id="275" r:id="rId14"/>
    <p:sldId id="276" r:id="rId15"/>
    <p:sldId id="277" r:id="rId16"/>
    <p:sldId id="278" r:id="rId17"/>
    <p:sldId id="266" r:id="rId18"/>
    <p:sldId id="280" r:id="rId19"/>
    <p:sldId id="279" r:id="rId20"/>
    <p:sldId id="267" r:id="rId21"/>
    <p:sldId id="281" r:id="rId22"/>
    <p:sldId id="283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68" r:id="rId32"/>
    <p:sldId id="2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shCreekInvasivePlantsPilotProject(2022)\DATA\AshCreekProject_CoverData_SUMMARY-WORKBO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Transect #1: Percent</a:t>
            </a:r>
            <a:r>
              <a:rPr lang="en-US" baseline="0"/>
              <a:t> Cover Across All Meauring Grids Per Taxon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'Transect#1'!$A$3:$A$22</c:f>
              <c:strCache>
                <c:ptCount val="20"/>
                <c:pt idx="0">
                  <c:v>Brassica rapa</c:v>
                </c:pt>
                <c:pt idx="1">
                  <c:v>POACEAE</c:v>
                </c:pt>
                <c:pt idx="2">
                  <c:v>Conium maculatum</c:v>
                </c:pt>
                <c:pt idx="3">
                  <c:v>Holcus lanatus</c:v>
                </c:pt>
                <c:pt idx="4">
                  <c:v>Berberis aquilinum</c:v>
                </c:pt>
                <c:pt idx="5">
                  <c:v>Galium aparine</c:v>
                </c:pt>
                <c:pt idx="6">
                  <c:v>Kickxia elatine</c:v>
                </c:pt>
                <c:pt idx="7">
                  <c:v>Symphoricarpos albus</c:v>
                </c:pt>
                <c:pt idx="8">
                  <c:v>Pseudotsuga menziesii</c:v>
                </c:pt>
                <c:pt idx="9">
                  <c:v>Salix sp.</c:v>
                </c:pt>
                <c:pt idx="10">
                  <c:v>Heracleum maximum</c:v>
                </c:pt>
                <c:pt idx="11">
                  <c:v>Physocarpus capitatus</c:v>
                </c:pt>
                <c:pt idx="12">
                  <c:v>Convolvulus arvensis</c:v>
                </c:pt>
                <c:pt idx="13">
                  <c:v>Torilis arvensis</c:v>
                </c:pt>
                <c:pt idx="14">
                  <c:v>Geranium sp.</c:v>
                </c:pt>
                <c:pt idx="15">
                  <c:v>Lolium perenne</c:v>
                </c:pt>
                <c:pt idx="16">
                  <c:v>Dipsacus fullonum</c:v>
                </c:pt>
                <c:pt idx="17">
                  <c:v>Senecio jacobaea</c:v>
                </c:pt>
                <c:pt idx="18">
                  <c:v>Cytisus scoparius</c:v>
                </c:pt>
                <c:pt idx="19">
                  <c:v>Silybum marianum</c:v>
                </c:pt>
              </c:strCache>
            </c:strRef>
          </c:cat>
          <c:val>
            <c:numRef>
              <c:f>'Transect#1'!$AB$3:$AB$22</c:f>
              <c:numCache>
                <c:formatCode>0.00%</c:formatCode>
                <c:ptCount val="20"/>
                <c:pt idx="0">
                  <c:v>0.21679999999999999</c:v>
                </c:pt>
                <c:pt idx="1">
                  <c:v>0.21679999999999999</c:v>
                </c:pt>
                <c:pt idx="2">
                  <c:v>0.13880000000000001</c:v>
                </c:pt>
                <c:pt idx="3">
                  <c:v>8.5199999999999998E-2</c:v>
                </c:pt>
                <c:pt idx="4">
                  <c:v>4.48E-2</c:v>
                </c:pt>
                <c:pt idx="5">
                  <c:v>3.3599999999999998E-2</c:v>
                </c:pt>
                <c:pt idx="6">
                  <c:v>2.5600000000000001E-2</c:v>
                </c:pt>
                <c:pt idx="7">
                  <c:v>2.0400000000000001E-2</c:v>
                </c:pt>
                <c:pt idx="8">
                  <c:v>1.7999999999999999E-2</c:v>
                </c:pt>
                <c:pt idx="9">
                  <c:v>1.2800000000000001E-2</c:v>
                </c:pt>
                <c:pt idx="10">
                  <c:v>1.24E-2</c:v>
                </c:pt>
                <c:pt idx="11">
                  <c:v>1.0800000000000001E-2</c:v>
                </c:pt>
                <c:pt idx="12">
                  <c:v>7.1999999999999998E-3</c:v>
                </c:pt>
                <c:pt idx="13">
                  <c:v>4.0000000000000001E-3</c:v>
                </c:pt>
                <c:pt idx="14">
                  <c:v>3.5999999999999999E-3</c:v>
                </c:pt>
                <c:pt idx="15">
                  <c:v>3.5999999999999999E-3</c:v>
                </c:pt>
                <c:pt idx="16">
                  <c:v>2.3999999999999998E-3</c:v>
                </c:pt>
                <c:pt idx="17">
                  <c:v>2E-3</c:v>
                </c:pt>
                <c:pt idx="18">
                  <c:v>4.0000000000000002E-4</c:v>
                </c:pt>
                <c:pt idx="19">
                  <c:v>4.0000000000000002E-4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69-4CE0-9199-0669D8CD4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8075183"/>
        <c:axId val="614263295"/>
      </c:barChart>
      <c:catAx>
        <c:axId val="60807518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263295"/>
        <c:crosses val="autoZero"/>
        <c:auto val="1"/>
        <c:lblAlgn val="ctr"/>
        <c:lblOffset val="100"/>
        <c:noMultiLvlLbl val="0"/>
      </c:catAx>
      <c:valAx>
        <c:axId val="614263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075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47FC1-7338-4617-9865-A14D8E8A33E9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170D2-CB9F-4A48-8C8E-33B940F12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drone deploy and how you can plan missions in it. Mention some of the variables we found to be important for collecting detailed imagery like:</a:t>
            </a:r>
          </a:p>
          <a:p>
            <a:r>
              <a:rPr lang="en-US" dirty="0"/>
              <a:t>Shutter Speed (had to set in DJI app and then bring into </a:t>
            </a:r>
            <a:r>
              <a:rPr lang="en-US" dirty="0" err="1"/>
              <a:t>DronDeploy</a:t>
            </a:r>
            <a:r>
              <a:rPr lang="en-US" dirty="0"/>
              <a:t>)</a:t>
            </a:r>
          </a:p>
          <a:p>
            <a:r>
              <a:rPr lang="en-US" dirty="0"/>
              <a:t>Flight Altitude (typically 80ft)</a:t>
            </a:r>
          </a:p>
          <a:p>
            <a:r>
              <a:rPr lang="en-US" dirty="0"/>
              <a:t>Overlap in order to ensure adequate coverage </a:t>
            </a:r>
          </a:p>
          <a:p>
            <a:r>
              <a:rPr lang="en-US" dirty="0"/>
              <a:t>Flight Speed (slow, as seen above. No more than 4mph)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F6EE-8BB3-4EBF-B68E-056929A7F7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1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setting up the drone and establishing GCPs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F6EE-8BB3-4EBF-B68E-056929A7F7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9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what flying the drone is like. Most of the audience will have never done this and will be interested in how it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F6EE-8BB3-4EBF-B68E-056929A7F7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1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image composite process. We used the ICE program, give them a simple walkthrough on how it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F6EE-8BB3-4EBF-B68E-056929A7F7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39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how to georeferenced mosaics and why it is important (e.g. the mosaic will not automatically be associated with its real-world location). Mention how the GCPs tie-in here. Then talk about map creation briefly.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F6EE-8BB3-4EBF-B68E-056929A7F7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8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F192-E2ED-4731-8390-DC0E58B3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1D489-782F-4A2C-BB38-A3A732638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B3314-5875-4347-94FA-04858AC2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EF0CC-3B6E-4D01-A1A8-AA24BCDAD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6921A-BA74-44EE-B201-9F6BD5C56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533F-1349-4EE4-AF75-5965A433A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D5013-9483-4AB5-8348-CC7BA4E74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B770D-73E9-44D7-8F8B-384729D6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72F16-9610-4DE9-ADC2-8976FFF0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C0386-CD74-4CA8-B556-E06D8841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7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3C6FB-1293-43E2-B622-E7AB63CE9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8E681-E241-4082-8D0E-77E983B6A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18BAA-B895-4131-8F31-46E572FB5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04EC4-1DFD-4854-AC1B-2D396201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B2EB5-08CA-469D-91E2-FB21B850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3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A1F3D-3625-4ECF-9E1E-801D97F2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AC4EF-2189-4582-B567-17A2BE794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C4222-6687-48E3-A967-B41C1424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8EB7B-685D-4EF8-8252-94366DD5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870F8-D43C-439D-8526-0C3FF950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28AA-DABF-4495-AE17-F1354989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2AEB4-3245-4D45-B3C2-BA78324F6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778DE-166E-4902-89EF-13ECF72ED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8EC7-02EA-4493-9524-1654B0D6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250B-DF3D-433A-950D-7110C5D9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8A1E-253C-4D5F-9BCA-038F20CA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4E99-3D34-4AA1-AAA6-91BC7A62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229B9-DF71-4074-AA44-76F78AB2F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B2D6B-EA36-4027-B970-D845B9DC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FCC04-57C2-4B70-AAE3-59DD0290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2FD19-A1F4-47BA-8916-B6632790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8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7C050-F210-4B8B-BCD4-DBE6DFD2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815B5-8A06-4B28-8F13-2F109406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AAE66-B5D4-4A44-82BD-0AA62778E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E0D8AE-F4D8-4242-9865-09E788BB3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CEA01A-4901-4897-A12B-D54C4EBC1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1C4537-979D-4FFF-979E-C81EEAAD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39629-738B-4C37-AFFE-246711B4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96CCD-CE52-4B73-AECA-13B33085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0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4594-D360-47E4-9B5F-F30B663B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A127A7-C0CA-4F06-B381-A5CB6882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94BF2-5F77-45F5-8085-917B48C2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7ED4F-370B-4D06-AB37-7EE385A2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8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1D6494-784C-4AFF-95DB-80457F4F4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96E7D7-FDB1-4523-AD1A-2A270993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020F7-2638-45AF-AC3B-6ADC2834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7E83-4E08-44EB-A9B2-A8CAF27D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8208-4D78-4246-8A3D-70B7A3F03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AE877-E394-48ED-8AC8-93B7343EE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EBDBE-850C-4C25-AFFA-D18C67BF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2E6DB-80E1-4310-B787-2598ECA7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97456-B9D1-4263-8805-3E88EEF3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67618-0BF2-4FC8-83D3-830070FB7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3D6510-2E7B-4895-9208-0B0F53971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45C74-8F2A-4E13-8C5A-E10DFE7BF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141E3-9022-4C5B-B9BC-B7F23E45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0719D-BBE7-4937-8D33-7D849E1F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BA7A3-6154-40CD-8FE9-E3C82241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A39B-382A-4CD4-A564-FDB5971C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4D846-FFA7-4A80-AFC9-B7D3506F2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F5DC0-5048-4968-89B9-46119B496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A096-C2BE-49B1-AD5D-CE91EC674112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EE293-997D-47F6-A398-26726BC21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91BF6-C63F-462B-9464-19B604AF8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ACD31-8D7D-4F29-B5FC-5A5F1A10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D109F3-AC6A-4EF7-9107-12DE55A4C546}"/>
              </a:ext>
            </a:extLst>
          </p:cNvPr>
          <p:cNvSpPr txBox="1"/>
          <p:nvPr/>
        </p:nvSpPr>
        <p:spPr>
          <a:xfrm>
            <a:off x="393895" y="0"/>
            <a:ext cx="11366696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Ash Creek Project Meeting</a:t>
            </a:r>
          </a:p>
          <a:p>
            <a:pPr algn="ctr"/>
            <a:r>
              <a:rPr lang="en-US" sz="3600" b="1" dirty="0"/>
              <a:t>Western Oregon University</a:t>
            </a:r>
          </a:p>
          <a:p>
            <a:pPr algn="ctr"/>
            <a:endParaRPr lang="en-US" sz="3600" b="1" dirty="0"/>
          </a:p>
          <a:p>
            <a:r>
              <a:rPr lang="en-US" sz="3600" b="1" dirty="0"/>
              <a:t>Welcome Ash Creek Water Control District Board Members and Guests</a:t>
            </a:r>
          </a:p>
          <a:p>
            <a:endParaRPr lang="en-US" sz="3600" dirty="0"/>
          </a:p>
          <a:p>
            <a:r>
              <a:rPr lang="en-US" sz="3600" b="1" dirty="0"/>
              <a:t>Agenda</a:t>
            </a:r>
            <a:r>
              <a:rPr lang="en-US" sz="3600" dirty="0"/>
              <a:t>:</a:t>
            </a:r>
          </a:p>
          <a:p>
            <a:r>
              <a:rPr lang="en-US" sz="3600" dirty="0"/>
              <a:t>6:00 pm - Introductions</a:t>
            </a:r>
          </a:p>
          <a:p>
            <a:r>
              <a:rPr lang="en-US" sz="3600" dirty="0"/>
              <a:t>6:05 pm - Revisit Work Completed</a:t>
            </a:r>
          </a:p>
          <a:p>
            <a:r>
              <a:rPr lang="en-US" sz="3600" dirty="0"/>
              <a:t>6:35 pm - Future Work Presentation</a:t>
            </a:r>
          </a:p>
          <a:p>
            <a:r>
              <a:rPr lang="en-US" sz="3600" dirty="0"/>
              <a:t>6:45 pm - Open Discussion  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621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01FCB-6C19-452A-B8FE-F2EC5B79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" y="504825"/>
            <a:ext cx="11363960" cy="4351338"/>
          </a:xfrm>
        </p:spPr>
        <p:txBody>
          <a:bodyPr>
            <a:normAutofit/>
          </a:bodyPr>
          <a:lstStyle/>
          <a:p>
            <a:r>
              <a:rPr lang="en-US" dirty="0"/>
              <a:t>Of the 15 taxa with one percent, or more, cover for the total area surveyed, five (i.e., </a:t>
            </a:r>
            <a:r>
              <a:rPr lang="en-US" i="1" dirty="0" err="1"/>
              <a:t>Phalaris</a:t>
            </a:r>
            <a:r>
              <a:rPr lang="en-US" i="1" dirty="0"/>
              <a:t> </a:t>
            </a:r>
            <a:r>
              <a:rPr lang="en-US" i="1" dirty="0" err="1"/>
              <a:t>arundinacea</a:t>
            </a:r>
            <a:r>
              <a:rPr lang="en-US" i="1" dirty="0"/>
              <a:t> </a:t>
            </a:r>
            <a:r>
              <a:rPr lang="en-US" dirty="0"/>
              <a:t>L</a:t>
            </a:r>
            <a:r>
              <a:rPr lang="en-US" i="1" dirty="0"/>
              <a:t>.</a:t>
            </a:r>
            <a:r>
              <a:rPr lang="en-US" dirty="0"/>
              <a:t>, </a:t>
            </a:r>
            <a:r>
              <a:rPr lang="en-US" dirty="0" err="1"/>
              <a:t>Poaceae</a:t>
            </a:r>
            <a:r>
              <a:rPr lang="en-US" dirty="0"/>
              <a:t>, </a:t>
            </a:r>
            <a:r>
              <a:rPr lang="en-US" i="1" dirty="0" err="1"/>
              <a:t>Phalaris</a:t>
            </a:r>
            <a:r>
              <a:rPr lang="en-US" i="1" dirty="0"/>
              <a:t> </a:t>
            </a:r>
            <a:r>
              <a:rPr lang="en-US" i="1" dirty="0" err="1"/>
              <a:t>aquatica</a:t>
            </a:r>
            <a:r>
              <a:rPr lang="en-US" dirty="0"/>
              <a:t> L., </a:t>
            </a:r>
            <a:r>
              <a:rPr lang="en-US" i="1" dirty="0"/>
              <a:t>Agrostis </a:t>
            </a:r>
            <a:r>
              <a:rPr lang="en-US" i="1" dirty="0" err="1"/>
              <a:t>exarata</a:t>
            </a:r>
            <a:r>
              <a:rPr lang="en-US" dirty="0"/>
              <a:t> </a:t>
            </a:r>
            <a:r>
              <a:rPr lang="en-US" dirty="0" err="1"/>
              <a:t>Trin</a:t>
            </a:r>
            <a:r>
              <a:rPr lang="en-US" dirty="0"/>
              <a:t>., </a:t>
            </a:r>
            <a:r>
              <a:rPr lang="en-US" i="1" dirty="0" err="1"/>
              <a:t>Holcus</a:t>
            </a:r>
            <a:r>
              <a:rPr lang="en-US" i="1" dirty="0"/>
              <a:t> </a:t>
            </a:r>
            <a:r>
              <a:rPr lang="en-US" i="1" dirty="0" err="1"/>
              <a:t>lanatus</a:t>
            </a:r>
            <a:r>
              <a:rPr lang="en-US" dirty="0"/>
              <a:t> L.) are members of the grass family (</a:t>
            </a:r>
            <a:r>
              <a:rPr lang="en-US" dirty="0" err="1"/>
              <a:t>Poaceae</a:t>
            </a:r>
            <a:r>
              <a:rPr lang="en-US" dirty="0"/>
              <a:t>). </a:t>
            </a:r>
          </a:p>
          <a:p>
            <a:r>
              <a:rPr lang="en-US" dirty="0"/>
              <a:t>Grass family taxa tended to dominate the total percent cover in the transects which they were present.</a:t>
            </a:r>
          </a:p>
          <a:p>
            <a:r>
              <a:rPr lang="en-US" dirty="0"/>
              <a:t>Three of these five grass taxa (i.e., </a:t>
            </a:r>
            <a:r>
              <a:rPr lang="en-US" i="1" dirty="0" err="1"/>
              <a:t>Phalaris</a:t>
            </a:r>
            <a:r>
              <a:rPr lang="en-US" i="1" dirty="0"/>
              <a:t> </a:t>
            </a:r>
            <a:r>
              <a:rPr lang="en-US" i="1" dirty="0" err="1"/>
              <a:t>arundinacea</a:t>
            </a:r>
            <a:r>
              <a:rPr lang="en-US" dirty="0"/>
              <a:t> L., </a:t>
            </a:r>
            <a:r>
              <a:rPr lang="en-US" dirty="0" err="1"/>
              <a:t>Poaceae</a:t>
            </a:r>
            <a:r>
              <a:rPr lang="en-US" dirty="0"/>
              <a:t>, and </a:t>
            </a:r>
            <a:r>
              <a:rPr lang="en-US" i="1" dirty="0" err="1"/>
              <a:t>Phalaris</a:t>
            </a:r>
            <a:r>
              <a:rPr lang="en-US" i="1" dirty="0"/>
              <a:t> </a:t>
            </a:r>
            <a:r>
              <a:rPr lang="en-US" i="1" dirty="0" err="1"/>
              <a:t>aquatica</a:t>
            </a:r>
            <a:r>
              <a:rPr lang="en-US" dirty="0"/>
              <a:t> L.) are the three most prevalent in terms of total area surveyed.</a:t>
            </a:r>
          </a:p>
          <a:p>
            <a:r>
              <a:rPr lang="en-US" dirty="0" err="1"/>
              <a:t>Poaceae</a:t>
            </a:r>
            <a:r>
              <a:rPr lang="en-US" dirty="0"/>
              <a:t> (5 of 7 transects) and </a:t>
            </a:r>
            <a:r>
              <a:rPr lang="en-US" i="1" dirty="0" err="1"/>
              <a:t>Phalaris</a:t>
            </a:r>
            <a:r>
              <a:rPr lang="en-US" i="1" dirty="0"/>
              <a:t> </a:t>
            </a:r>
            <a:r>
              <a:rPr lang="en-US" i="1" dirty="0" err="1"/>
              <a:t>arundinacea</a:t>
            </a:r>
            <a:r>
              <a:rPr lang="en-US" dirty="0"/>
              <a:t> L. (4 of 7 transects) were among the most frequency encountered taxa.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DCCE2-4B38-45DB-9E58-29FE60FDE154}"/>
              </a:ext>
            </a:extLst>
          </p:cNvPr>
          <p:cNvSpPr txBox="1"/>
          <p:nvPr/>
        </p:nvSpPr>
        <p:spPr>
          <a:xfrm>
            <a:off x="4357277" y="130509"/>
            <a:ext cx="3747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PLANT SURVEY RESULTS</a:t>
            </a:r>
            <a:endParaRPr lang="en-US" sz="2800" dirty="0"/>
          </a:p>
        </p:txBody>
      </p:sp>
      <p:pic>
        <p:nvPicPr>
          <p:cNvPr id="1026" name="Picture 2" descr="Reed Canary Grass Phalaris Arundinacea Stock Photo - Image of leaf,  gardening: 100198302">
            <a:extLst>
              <a:ext uri="{FF2B5EF4-FFF2-40B4-BE49-F238E27FC236}">
                <a16:creationId xmlns:a16="http://schemas.microsoft.com/office/drawing/2014/main" id="{C73924FC-7855-4B4E-999E-28DE2454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79" y="4455627"/>
            <a:ext cx="3560064" cy="237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49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4586DC-DBA7-430A-9064-AE5EC755E1DA}"/>
              </a:ext>
            </a:extLst>
          </p:cNvPr>
          <p:cNvSpPr txBox="1"/>
          <p:nvPr/>
        </p:nvSpPr>
        <p:spPr>
          <a:xfrm>
            <a:off x="1929037" y="150829"/>
            <a:ext cx="848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OVERVIEW OF UAV AERIAL IMAGERY RECONNAISSANCE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B572B-CA5D-4F41-A07B-E0C1554FCA05}"/>
              </a:ext>
            </a:extLst>
          </p:cNvPr>
          <p:cNvSpPr txBox="1"/>
          <p:nvPr/>
        </p:nvSpPr>
        <p:spPr>
          <a:xfrm>
            <a:off x="625049" y="1333924"/>
            <a:ext cx="1094190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Six field survey sites selected according to property access and tree cover</a:t>
            </a:r>
          </a:p>
          <a:p>
            <a:pPr>
              <a:lnSpc>
                <a:spcPts val="1400"/>
              </a:lnSpc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DJI Phantom 4 Pro V2 UAV was used to collect imagery along plant transects</a:t>
            </a:r>
          </a:p>
          <a:p>
            <a:pPr marL="342900" indent="-34290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Ground Control Points established using visible ground targets and GPS</a:t>
            </a:r>
          </a:p>
          <a:p>
            <a:pPr marL="342900" indent="-34290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Standardize flight line patterns and settings manually optimized for image quality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Camera: 1-inch 10MP CMOS sensor</a:t>
            </a:r>
            <a:endParaRPr lang="en-US" sz="24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Altitude: 80 feet</a:t>
            </a:r>
            <a:endParaRPr lang="en-US" sz="24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Flight Speed: 4 mph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Flight Plans: </a:t>
            </a:r>
            <a:r>
              <a:rPr lang="en-US" sz="2400" dirty="0" err="1"/>
              <a:t>DroneDeploy</a:t>
            </a:r>
            <a:r>
              <a:rPr lang="en-US" sz="2400" dirty="0"/>
              <a:t> Software</a:t>
            </a:r>
          </a:p>
          <a:p>
            <a:pPr marL="800100" lvl="1" indent="-342900">
              <a:lnSpc>
                <a:spcPts val="1600"/>
              </a:lnSpc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Post-Flight Image Processing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Image mosaics and </a:t>
            </a:r>
            <a:r>
              <a:rPr lang="en-US" sz="2400" dirty="0" err="1"/>
              <a:t>georegistration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Final image resolution &lt;0.01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AA64A-32CB-4C10-83BE-34B42606A06F}"/>
              </a:ext>
            </a:extLst>
          </p:cNvPr>
          <p:cNvSpPr txBox="1"/>
          <p:nvPr/>
        </p:nvSpPr>
        <p:spPr>
          <a:xfrm>
            <a:off x="386499" y="757765"/>
            <a:ext cx="20546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Methodology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7B8C03-3108-4C36-BA7B-4B7F58E53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365" y="3636672"/>
            <a:ext cx="5029458" cy="29399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119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C60C-6B37-5AD8-BAB6-4996F700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5314"/>
            <a:ext cx="12191999" cy="1075306"/>
          </a:xfrm>
        </p:spPr>
        <p:txBody>
          <a:bodyPr/>
          <a:lstStyle/>
          <a:p>
            <a:pPr algn="ctr"/>
            <a:r>
              <a:rPr lang="en-US" b="1" u="sng" dirty="0"/>
              <a:t>Mission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FBA5-BAD8-416B-80CE-218D676FC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2CE71-8EFD-5074-37FB-6C8BE368E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0619"/>
            <a:ext cx="1219200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9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8069-4015-BB63-6343-3767FF83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u="sng" kern="1200" dirty="0">
                <a:latin typeface="+mj-lt"/>
                <a:ea typeface="+mj-ea"/>
                <a:cs typeface="+mj-cs"/>
              </a:rPr>
              <a:t>Flight Preparation and GCPs</a:t>
            </a:r>
          </a:p>
        </p:txBody>
      </p:sp>
      <p:pic>
        <p:nvPicPr>
          <p:cNvPr id="7" name="Picture 6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69E91E67-8581-3578-DAEE-76EB85A6A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2" r="2" b="1987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Content Placeholder 4" descr="A picture containing grass, outdoor, ground&#10;&#10;Description automatically generated">
            <a:extLst>
              <a:ext uri="{FF2B5EF4-FFF2-40B4-BE49-F238E27FC236}">
                <a16:creationId xmlns:a16="http://schemas.microsoft.com/office/drawing/2014/main" id="{ACDB5FD9-DE1C-6140-BA69-20BD94DF2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r="2" b="303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47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F491-AA40-034A-A4DF-61E970D89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48001" cy="6858000"/>
          </a:xfrm>
        </p:spPr>
        <p:txBody>
          <a:bodyPr/>
          <a:lstStyle/>
          <a:p>
            <a:r>
              <a:rPr lang="en-US" b="1" u="sng" dirty="0"/>
              <a:t>Drone Flight</a:t>
            </a:r>
          </a:p>
        </p:txBody>
      </p:sp>
      <p:pic>
        <p:nvPicPr>
          <p:cNvPr id="13" name="Content Placeholder 12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A60C82B9-57BB-74D6-CE24-74FD64787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35" y="-13202"/>
            <a:ext cx="9161602" cy="6871202"/>
          </a:xfrm>
        </p:spPr>
      </p:pic>
    </p:spTree>
    <p:extLst>
      <p:ext uri="{BB962C8B-B14F-4D97-AF65-F5344CB8AC3E}">
        <p14:creationId xmlns:p14="http://schemas.microsoft.com/office/powerpoint/2010/main" val="133845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C779-50FE-7E4A-5311-F93EDEC8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u="sng" dirty="0"/>
              <a:t>Compiling Mosaic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75564-0379-3C94-91FC-733DFCA24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0" y="1515979"/>
            <a:ext cx="6443807" cy="3834063"/>
          </a:xfrm>
          <a:prstGeom prst="rect">
            <a:avLst/>
          </a:prstGeom>
        </p:spPr>
      </p:pic>
      <p:pic>
        <p:nvPicPr>
          <p:cNvPr id="9" name="Google Shape;133;p7">
            <a:extLst>
              <a:ext uri="{FF2B5EF4-FFF2-40B4-BE49-F238E27FC236}">
                <a16:creationId xmlns:a16="http://schemas.microsoft.com/office/drawing/2014/main" id="{C308E9CE-16B0-3867-E6D5-0E5ECD164086}"/>
              </a:ext>
            </a:extLst>
          </p:cNvPr>
          <p:cNvPicPr preferRelativeResize="0"/>
          <p:nvPr/>
        </p:nvPicPr>
        <p:blipFill rotWithShape="1">
          <a:blip r:embed="rId4"/>
          <a:srcRect r="50000" b="7510"/>
          <a:stretch/>
        </p:blipFill>
        <p:spPr>
          <a:xfrm>
            <a:off x="5755262" y="2664222"/>
            <a:ext cx="6380719" cy="3688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29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7;p13">
            <a:extLst>
              <a:ext uri="{FF2B5EF4-FFF2-40B4-BE49-F238E27FC236}">
                <a16:creationId xmlns:a16="http://schemas.microsoft.com/office/drawing/2014/main" id="{493C5186-330D-3CB4-6D5D-E854D74B50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3002" y="2039129"/>
            <a:ext cx="5878998" cy="412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9F8CD-57B5-6E69-49BF-0FA55A8E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Georeferencing Mosaics</a:t>
            </a:r>
          </a:p>
        </p:txBody>
      </p:sp>
      <p:pic>
        <p:nvPicPr>
          <p:cNvPr id="4" name="Google Shape;164;p11">
            <a:extLst>
              <a:ext uri="{FF2B5EF4-FFF2-40B4-BE49-F238E27FC236}">
                <a16:creationId xmlns:a16="http://schemas.microsoft.com/office/drawing/2014/main" id="{9CD80547-2E29-306E-E70D-ABEE3A8A64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33" y="2039129"/>
            <a:ext cx="7418528" cy="4124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558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A3721F-E6C8-4629-B314-937A6451C5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/>
          <a:stretch/>
        </p:blipFill>
        <p:spPr bwMode="auto">
          <a:xfrm>
            <a:off x="2021516" y="528319"/>
            <a:ext cx="8594114" cy="62214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FA4C91-D84E-40D2-BB15-292A451E1636}"/>
              </a:ext>
            </a:extLst>
          </p:cNvPr>
          <p:cNvSpPr txBox="1"/>
          <p:nvPr/>
        </p:nvSpPr>
        <p:spPr>
          <a:xfrm>
            <a:off x="314960" y="1625600"/>
            <a:ext cx="23481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UAV Flight Locations</a:t>
            </a:r>
          </a:p>
          <a:p>
            <a:endParaRPr lang="en-US" sz="2000" dirty="0"/>
          </a:p>
          <a:p>
            <a:r>
              <a:rPr lang="en-US" sz="2000" dirty="0"/>
              <a:t>Dallas Storage </a:t>
            </a:r>
          </a:p>
          <a:p>
            <a:r>
              <a:rPr lang="en-US" sz="2000" dirty="0"/>
              <a:t>WOU Disc Course</a:t>
            </a:r>
          </a:p>
          <a:p>
            <a:r>
              <a:rPr lang="en-US" sz="2000" dirty="0"/>
              <a:t>Water Treatment</a:t>
            </a:r>
          </a:p>
          <a:p>
            <a:r>
              <a:rPr lang="en-US" sz="2000" dirty="0"/>
              <a:t>Talmadge North</a:t>
            </a:r>
          </a:p>
          <a:p>
            <a:r>
              <a:rPr lang="en-US" sz="2000" dirty="0"/>
              <a:t>Talmadge East</a:t>
            </a:r>
          </a:p>
          <a:p>
            <a:r>
              <a:rPr lang="en-US" sz="2000" dirty="0"/>
              <a:t>Riverview Park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12E60-E03F-491B-B0C5-FC18D9AD0436}"/>
              </a:ext>
            </a:extLst>
          </p:cNvPr>
          <p:cNvSpPr txBox="1"/>
          <p:nvPr/>
        </p:nvSpPr>
        <p:spPr>
          <a:xfrm>
            <a:off x="1929518" y="0"/>
            <a:ext cx="87781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Ash Creek Site Locations for Collection of UAV Imagery</a:t>
            </a:r>
          </a:p>
        </p:txBody>
      </p:sp>
    </p:spTree>
    <p:extLst>
      <p:ext uri="{BB962C8B-B14F-4D97-AF65-F5344CB8AC3E}">
        <p14:creationId xmlns:p14="http://schemas.microsoft.com/office/powerpoint/2010/main" val="2452103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89C4418-0526-60B1-F6FB-CA057D69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8246D-FF3C-490A-AE42-6BD6B23278E8}"/>
              </a:ext>
            </a:extLst>
          </p:cNvPr>
          <p:cNvSpPr txBox="1"/>
          <p:nvPr/>
        </p:nvSpPr>
        <p:spPr>
          <a:xfrm>
            <a:off x="100248" y="-83890"/>
            <a:ext cx="4452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UAV Image Results – Riverview</a:t>
            </a:r>
          </a:p>
        </p:txBody>
      </p:sp>
    </p:spTree>
    <p:extLst>
      <p:ext uri="{BB962C8B-B14F-4D97-AF65-F5344CB8AC3E}">
        <p14:creationId xmlns:p14="http://schemas.microsoft.com/office/powerpoint/2010/main" val="398720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54454FB-47E6-E1E9-058D-EE7BA1085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8246D-FF3C-490A-AE42-6BD6B23278E8}"/>
              </a:ext>
            </a:extLst>
          </p:cNvPr>
          <p:cNvSpPr txBox="1"/>
          <p:nvPr/>
        </p:nvSpPr>
        <p:spPr>
          <a:xfrm>
            <a:off x="83470" y="-67112"/>
            <a:ext cx="56474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UAV Image Results – Talmadge East Site</a:t>
            </a:r>
          </a:p>
        </p:txBody>
      </p:sp>
    </p:spTree>
    <p:extLst>
      <p:ext uri="{BB962C8B-B14F-4D97-AF65-F5344CB8AC3E}">
        <p14:creationId xmlns:p14="http://schemas.microsoft.com/office/powerpoint/2010/main" val="1493641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D109F3-AC6A-4EF7-9107-12DE55A4C546}"/>
              </a:ext>
            </a:extLst>
          </p:cNvPr>
          <p:cNvSpPr txBox="1"/>
          <p:nvPr/>
        </p:nvSpPr>
        <p:spPr>
          <a:xfrm>
            <a:off x="1243831" y="498598"/>
            <a:ext cx="1023223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INVASIVE PLANT RECONNAISSANCE SURVEY IN THE ASH CREEK WATERSHED, POLK COUNTY, OREGON</a:t>
            </a:r>
          </a:p>
          <a:p>
            <a:endParaRPr lang="en-US" sz="2400" dirty="0"/>
          </a:p>
          <a:p>
            <a:r>
              <a:rPr lang="en-US" sz="2400" b="1" dirty="0"/>
              <a:t>Prepared By:</a:t>
            </a:r>
            <a:endParaRPr lang="en-US" sz="2400" dirty="0"/>
          </a:p>
          <a:p>
            <a:r>
              <a:rPr lang="en-US" sz="2400" dirty="0"/>
              <a:t>David </a:t>
            </a:r>
            <a:r>
              <a:rPr lang="en-US" sz="2400" dirty="0" err="1"/>
              <a:t>Szpakowski</a:t>
            </a:r>
            <a:r>
              <a:rPr lang="en-US" sz="2400" dirty="0"/>
              <a:t>*, Bryan Dutton^, Stephen Taylor*, Joseph Brooks*, Anastasia </a:t>
            </a:r>
            <a:r>
              <a:rPr lang="en-US" sz="2400" dirty="0" err="1"/>
              <a:t>Popchock</a:t>
            </a:r>
            <a:r>
              <a:rPr lang="en-US" sz="2400" dirty="0"/>
              <a:t>^, Hannah Porter^, Beeb Singson*, and Heather Tovar^</a:t>
            </a:r>
          </a:p>
          <a:p>
            <a:endParaRPr lang="en-US" sz="2400" dirty="0"/>
          </a:p>
          <a:p>
            <a:r>
              <a:rPr lang="en-US" sz="2400" dirty="0"/>
              <a:t>Division of Natural Sciences and Mathematics</a:t>
            </a:r>
          </a:p>
          <a:p>
            <a:r>
              <a:rPr lang="en-US" sz="2400" dirty="0"/>
              <a:t>Western Oregon University</a:t>
            </a:r>
          </a:p>
          <a:p>
            <a:r>
              <a:rPr lang="en-US" sz="2400" dirty="0"/>
              <a:t>Monmouth, Oregon  97361</a:t>
            </a:r>
          </a:p>
          <a:p>
            <a:endParaRPr lang="en-US" sz="2400" dirty="0"/>
          </a:p>
          <a:p>
            <a:r>
              <a:rPr lang="en-US" sz="2000" dirty="0"/>
              <a:t>(*Earth and Environmental Science Department; ^Biology Department)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Prepared For:</a:t>
            </a:r>
          </a:p>
          <a:p>
            <a:r>
              <a:rPr lang="en-US" sz="2400" dirty="0"/>
              <a:t>Ash Creek Water Control District</a:t>
            </a:r>
          </a:p>
          <a:p>
            <a:r>
              <a:rPr lang="en-US" sz="2400" dirty="0"/>
              <a:t>P.O. Box 81, Independence OR   97351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2052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01BCA-6B17-48B1-A899-D16803EC9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12" y="325419"/>
            <a:ext cx="8374616" cy="64582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8246D-FF3C-490A-AE42-6BD6B23278E8}"/>
              </a:ext>
            </a:extLst>
          </p:cNvPr>
          <p:cNvSpPr txBox="1"/>
          <p:nvPr/>
        </p:nvSpPr>
        <p:spPr>
          <a:xfrm>
            <a:off x="91859" y="0"/>
            <a:ext cx="58928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UAV Image Results – Talmadge North Site</a:t>
            </a:r>
          </a:p>
        </p:txBody>
      </p:sp>
    </p:spTree>
    <p:extLst>
      <p:ext uri="{BB962C8B-B14F-4D97-AF65-F5344CB8AC3E}">
        <p14:creationId xmlns:p14="http://schemas.microsoft.com/office/powerpoint/2010/main" val="3454917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7FE09517-5124-C920-741E-E6878969D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8246D-FF3C-490A-AE42-6BD6B23278E8}"/>
              </a:ext>
            </a:extLst>
          </p:cNvPr>
          <p:cNvSpPr txBox="1"/>
          <p:nvPr/>
        </p:nvSpPr>
        <p:spPr>
          <a:xfrm>
            <a:off x="91859" y="-83976"/>
            <a:ext cx="65693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UAV Image Results – Water Treatment Facility </a:t>
            </a:r>
          </a:p>
        </p:txBody>
      </p:sp>
    </p:spTree>
    <p:extLst>
      <p:ext uri="{BB962C8B-B14F-4D97-AF65-F5344CB8AC3E}">
        <p14:creationId xmlns:p14="http://schemas.microsoft.com/office/powerpoint/2010/main" val="3068496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B243CDF-964E-E184-4E66-DFCCFC23C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8246D-FF3C-490A-AE42-6BD6B23278E8}"/>
              </a:ext>
            </a:extLst>
          </p:cNvPr>
          <p:cNvSpPr txBox="1"/>
          <p:nvPr/>
        </p:nvSpPr>
        <p:spPr>
          <a:xfrm>
            <a:off x="91859" y="-83976"/>
            <a:ext cx="68313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UAV Image Results – Western Oregon University</a:t>
            </a:r>
          </a:p>
        </p:txBody>
      </p:sp>
    </p:spTree>
    <p:extLst>
      <p:ext uri="{BB962C8B-B14F-4D97-AF65-F5344CB8AC3E}">
        <p14:creationId xmlns:p14="http://schemas.microsoft.com/office/powerpoint/2010/main" val="2544707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0A8C74-8713-2485-EE4A-5AD6BBB7C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8246D-FF3C-490A-AE42-6BD6B23278E8}"/>
              </a:ext>
            </a:extLst>
          </p:cNvPr>
          <p:cNvSpPr txBox="1"/>
          <p:nvPr/>
        </p:nvSpPr>
        <p:spPr>
          <a:xfrm>
            <a:off x="91859" y="-83976"/>
            <a:ext cx="61637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UAV Image Results – Dallas Storage Facility</a:t>
            </a:r>
          </a:p>
        </p:txBody>
      </p:sp>
    </p:spTree>
    <p:extLst>
      <p:ext uri="{BB962C8B-B14F-4D97-AF65-F5344CB8AC3E}">
        <p14:creationId xmlns:p14="http://schemas.microsoft.com/office/powerpoint/2010/main" val="3833466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35D2-D96C-8B94-5E73-B0778CD6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7185"/>
          </a:xfrm>
        </p:spPr>
        <p:txBody>
          <a:bodyPr/>
          <a:lstStyle/>
          <a:p>
            <a:pPr algn="ctr"/>
            <a:r>
              <a:rPr lang="en-US" dirty="0"/>
              <a:t>Image Detail Example – Zoomed 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384F9-FBD0-80F3-E865-42D6FA57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57" y="753014"/>
            <a:ext cx="10203485" cy="61049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EEE869-8CEE-B632-2AA0-9119D140FA87}"/>
              </a:ext>
            </a:extLst>
          </p:cNvPr>
          <p:cNvSpPr/>
          <p:nvPr/>
        </p:nvSpPr>
        <p:spPr>
          <a:xfrm>
            <a:off x="7625593" y="4530055"/>
            <a:ext cx="276836" cy="17617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C1E8-61A3-827B-FDDE-49F01D77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6516"/>
          </a:xfrm>
        </p:spPr>
        <p:txBody>
          <a:bodyPr/>
          <a:lstStyle/>
          <a:p>
            <a:pPr algn="ctr"/>
            <a:r>
              <a:rPr lang="en-US" dirty="0"/>
              <a:t>Image Detail Example – Zoomed 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ABCC6-500E-26A2-BF37-2388EE2AF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877"/>
            <a:ext cx="12192000" cy="60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29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9799-D1B6-48CD-556F-7461D7D7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0611"/>
          </a:xfrm>
        </p:spPr>
        <p:txBody>
          <a:bodyPr/>
          <a:lstStyle/>
          <a:p>
            <a:r>
              <a:rPr lang="en-US" dirty="0"/>
              <a:t>Example of Species Identification in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08B63D-00B9-2D02-E90A-6916265F3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38" y="662473"/>
            <a:ext cx="10095924" cy="6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5B4E-EB0F-1CB3-6261-C76EDA5A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51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Issues - Shadows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11C27-CA40-6AC4-6B0A-C44B6210F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8" y="660316"/>
            <a:ext cx="11168743" cy="619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91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5B4E-EB0F-1CB3-6261-C76EDA5A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51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Issues – Flight Altitude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D8585-2855-C0B6-DD20-A110C6516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110"/>
            <a:ext cx="12192000" cy="596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81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5B4E-EB0F-1CB3-6261-C76EDA5A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51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Issues – Canopy Cover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14D89-9493-D02C-5CB7-EEF0FD6C5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938" y="643812"/>
            <a:ext cx="8123853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3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5D4DE-A147-4589-BA09-16AA85459E70}"/>
              </a:ext>
            </a:extLst>
          </p:cNvPr>
          <p:cNvSpPr txBox="1"/>
          <p:nvPr/>
        </p:nvSpPr>
        <p:spPr>
          <a:xfrm>
            <a:off x="746289" y="895548"/>
            <a:ext cx="1069942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(1) Development of one, or more, methods for surveying reed canary grass, Himalayan blackberry, Japanese knotweed, and English ivy at select sites along the Ash Creek Watershed</a:t>
            </a:r>
          </a:p>
          <a:p>
            <a:r>
              <a:rPr lang="en-US" sz="2800" dirty="0"/>
              <a:t> </a:t>
            </a:r>
          </a:p>
          <a:p>
            <a:pPr lvl="0"/>
            <a:r>
              <a:rPr lang="en-US" sz="2800" dirty="0"/>
              <a:t>(2) Description of survey results, how these results can be used, and the costs associated with the methods.</a:t>
            </a:r>
          </a:p>
          <a:p>
            <a:r>
              <a:rPr lang="en-US" sz="2800" dirty="0"/>
              <a:t> </a:t>
            </a:r>
          </a:p>
          <a:p>
            <a:pPr lvl="0"/>
            <a:r>
              <a:rPr lang="en-US" sz="2800" dirty="0"/>
              <a:t>(3) Site-specific survey summaries: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Distribution data on species populations of interest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Digital photographs of each population of each respective species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GPS coordinates and GIS data format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Literature survey and synopsis for invasive species of interest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3D8D2-32CB-48F2-8A73-EADCBA433DBE}"/>
              </a:ext>
            </a:extLst>
          </p:cNvPr>
          <p:cNvSpPr txBox="1"/>
          <p:nvPr/>
        </p:nvSpPr>
        <p:spPr>
          <a:xfrm>
            <a:off x="4251489" y="141402"/>
            <a:ext cx="4206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PROJECT DELIVERABLES</a:t>
            </a:r>
          </a:p>
        </p:txBody>
      </p:sp>
    </p:spTree>
    <p:extLst>
      <p:ext uri="{BB962C8B-B14F-4D97-AF65-F5344CB8AC3E}">
        <p14:creationId xmlns:p14="http://schemas.microsoft.com/office/powerpoint/2010/main" val="1886907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041A-49AE-DC68-A3DF-CFAF5FD9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b="1" dirty="0"/>
              <a:t>Estimated Equipment Costs for UAV Image Collection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355276-06CC-16A9-E6C5-A2E8C1D72CE0}"/>
              </a:ext>
            </a:extLst>
          </p:cNvPr>
          <p:cNvGraphicFramePr>
            <a:graphicFrameLocks noGrp="1"/>
          </p:cNvGraphicFramePr>
          <p:nvPr/>
        </p:nvGraphicFramePr>
        <p:xfrm>
          <a:off x="657446" y="1690688"/>
          <a:ext cx="10877107" cy="4058717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6557165">
                  <a:extLst>
                    <a:ext uri="{9D8B030D-6E8A-4147-A177-3AD203B41FA5}">
                      <a16:colId xmlns:a16="http://schemas.microsoft.com/office/drawing/2014/main" val="3502525274"/>
                    </a:ext>
                  </a:extLst>
                </a:gridCol>
                <a:gridCol w="4319942">
                  <a:extLst>
                    <a:ext uri="{9D8B030D-6E8A-4147-A177-3AD203B41FA5}">
                      <a16:colId xmlns:a16="http://schemas.microsoft.com/office/drawing/2014/main" val="997386645"/>
                    </a:ext>
                  </a:extLst>
                </a:gridCol>
              </a:tblGrid>
              <a:tr h="3708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UAV Equipment and Software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Estimated Cost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3146885703"/>
                  </a:ext>
                </a:extLst>
              </a:tr>
              <a:tr h="3708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DJI Phantom 4 drone (or similar UAV)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$1,600.00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3150406376"/>
                  </a:ext>
                </a:extLst>
              </a:tr>
              <a:tr h="3708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Additional UAV Batteries*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$100.00 (each)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923965696"/>
                  </a:ext>
                </a:extLst>
              </a:tr>
              <a:tr h="3708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High Precision Trimble GPS Unit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$6,000.00 - $7,000.00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2050847239"/>
                  </a:ext>
                </a:extLst>
              </a:tr>
              <a:tr h="7281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Moderate Precision GPS Unit (alternative to high precision GPS)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$1,000.00 - 1,500.00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1869753527"/>
                  </a:ext>
                </a:extLst>
              </a:tr>
              <a:tr h="3708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Carbon Fiber Monopole (for GPS)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$230.00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685434188"/>
                  </a:ext>
                </a:extLst>
              </a:tr>
              <a:tr h="3708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TerraFlex Advanced (GPS software)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$400.00 (per year)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1859797614"/>
                  </a:ext>
                </a:extLst>
              </a:tr>
              <a:tr h="3708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ArcGIS (Professional Standard License)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$2,750.00 (per year)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4029473410"/>
                  </a:ext>
                </a:extLst>
              </a:tr>
              <a:tr h="7281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Field Equipment (GCP markers, plant markers, transect lines, etc.)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$200.00 (in total)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3492" marR="133492" marT="0" marB="0"/>
                </a:tc>
                <a:extLst>
                  <a:ext uri="{0D108BD9-81ED-4DB2-BD59-A6C34878D82A}">
                    <a16:rowId xmlns:a16="http://schemas.microsoft.com/office/drawing/2014/main" val="2236738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469717B-243B-9A67-297F-8654DF82B66B}"/>
              </a:ext>
            </a:extLst>
          </p:cNvPr>
          <p:cNvSpPr txBox="1"/>
          <p:nvPr/>
        </p:nvSpPr>
        <p:spPr>
          <a:xfrm>
            <a:off x="4457954" y="6031210"/>
            <a:ext cx="3482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Minimum Total = $6,150</a:t>
            </a:r>
          </a:p>
          <a:p>
            <a:r>
              <a:rPr lang="en-US" sz="1600" i="1" dirty="0"/>
              <a:t>3 batteries, cheapest GPS, no monopole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263151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4BC42E-6DF3-4D22-934A-FF49CE823623}"/>
              </a:ext>
            </a:extLst>
          </p:cNvPr>
          <p:cNvSpPr txBox="1"/>
          <p:nvPr/>
        </p:nvSpPr>
        <p:spPr>
          <a:xfrm>
            <a:off x="4357277" y="130509"/>
            <a:ext cx="364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UAV IMAGERY RESULTS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EDCFB-8530-4B5E-95BD-880B093BF3BD}"/>
              </a:ext>
            </a:extLst>
          </p:cNvPr>
          <p:cNvSpPr txBox="1"/>
          <p:nvPr/>
        </p:nvSpPr>
        <p:spPr>
          <a:xfrm>
            <a:off x="636136" y="993398"/>
            <a:ext cx="1108455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UAV imagery provides a methodology for rapid collection of high spatial resolution imagery and facilitates remote logistical access to a wider range of property areas compared to ground-based surveys.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plant survey team concluded that some of the invasive species of interest were identifiable in the imagery, however others were difficult to distinguish.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Overstory vegetation can be a major limiting factor when determining flight altitude and resulting image resolution.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Adverse weather poses a dangerous flight risk and operational limitation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Season and time of day is an important factor in establishing optimal camera settings to avoid shadowing and loss of image quality.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33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154E6-7FA2-485C-AE61-B7B717B12C80}"/>
              </a:ext>
            </a:extLst>
          </p:cNvPr>
          <p:cNvSpPr txBox="1"/>
          <p:nvPr/>
        </p:nvSpPr>
        <p:spPr>
          <a:xfrm>
            <a:off x="4853993" y="254000"/>
            <a:ext cx="24840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F4A2F-614E-43DC-B49B-BCFAE459E8E2}"/>
              </a:ext>
            </a:extLst>
          </p:cNvPr>
          <p:cNvSpPr txBox="1"/>
          <p:nvPr/>
        </p:nvSpPr>
        <p:spPr>
          <a:xfrm>
            <a:off x="380314" y="917912"/>
            <a:ext cx="1143136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1-meter grid field transects provide a robust flora inventory method.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Field surveys provide a rich source of plant data (e.g., cover, density, occurrence, richness).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Field surveys are time-consuming and property access may be limited.</a:t>
            </a:r>
            <a:r>
              <a:rPr lang="en-US" sz="24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Regular inventorying / monitoring of the drainage is warranted to most accuracy track floristic changes, especially for invasive species remediation.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The use of UAV imagery for invasive plant species identification is promising.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High resolution imagery provides high detail, however plant identification at the species level is variable, ground truthing is recommended.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Other UAV methods for identifying species should be tested, including use of near-infrared sensors and broader-scale image classification techniques. </a:t>
            </a:r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2599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7A397-8D5F-4ED1-8C3A-7422F8EF4B0A}"/>
              </a:ext>
            </a:extLst>
          </p:cNvPr>
          <p:cNvSpPr txBox="1"/>
          <p:nvPr/>
        </p:nvSpPr>
        <p:spPr>
          <a:xfrm>
            <a:off x="1715677" y="150829"/>
            <a:ext cx="943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OVERVIEW OF FIELD-BASED PLANT SURVEY RECONNAISSANCE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36D70-F692-4FEB-8C5F-EB387AA0A331}"/>
              </a:ext>
            </a:extLst>
          </p:cNvPr>
          <p:cNvSpPr txBox="1"/>
          <p:nvPr/>
        </p:nvSpPr>
        <p:spPr>
          <a:xfrm>
            <a:off x="386498" y="1333925"/>
            <a:ext cx="10237509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Seven field survey sites selected according to property access</a:t>
            </a:r>
          </a:p>
          <a:p>
            <a:pPr>
              <a:lnSpc>
                <a:spcPts val="1400"/>
              </a:lnSpc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18- to 25-meter riparian transect lines established parallel to channel reaches</a:t>
            </a:r>
          </a:p>
          <a:p>
            <a:pPr marL="342900" indent="-34290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1-square meter moving survey window along each transect, all plants identified, field data recorded, with visual estimate of percent cover</a:t>
            </a:r>
          </a:p>
          <a:p>
            <a:pPr>
              <a:lnSpc>
                <a:spcPts val="1400"/>
              </a:lnSpc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Invasive plant species of interest: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i="1" dirty="0" err="1"/>
              <a:t>Fallopia</a:t>
            </a:r>
            <a:r>
              <a:rPr lang="en-US" sz="2400" i="1" dirty="0"/>
              <a:t> japonica</a:t>
            </a:r>
            <a:r>
              <a:rPr lang="en-US" sz="2400" dirty="0"/>
              <a:t> – </a:t>
            </a:r>
            <a:r>
              <a:rPr lang="en-US" sz="2400" i="1" dirty="0"/>
              <a:t> </a:t>
            </a:r>
            <a:r>
              <a:rPr lang="en-US" sz="2400" dirty="0"/>
              <a:t>Japanese knotweed</a:t>
            </a:r>
            <a:endParaRPr lang="en-US" sz="24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i="1" dirty="0"/>
              <a:t>Hedera helix</a:t>
            </a:r>
            <a:r>
              <a:rPr lang="en-US" sz="2400" dirty="0"/>
              <a:t> – English ivy</a:t>
            </a:r>
            <a:endParaRPr lang="en-US" sz="24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i="1" dirty="0" err="1"/>
              <a:t>Phalaris</a:t>
            </a:r>
            <a:r>
              <a:rPr lang="en-US" sz="2400" i="1" dirty="0"/>
              <a:t> </a:t>
            </a:r>
            <a:r>
              <a:rPr lang="en-US" sz="2400" i="1" dirty="0" err="1"/>
              <a:t>arundinacea</a:t>
            </a:r>
            <a:r>
              <a:rPr lang="en-US" sz="2400" i="1" dirty="0"/>
              <a:t> </a:t>
            </a:r>
            <a:r>
              <a:rPr lang="en-US" sz="2400" dirty="0"/>
              <a:t> – reed </a:t>
            </a:r>
            <a:r>
              <a:rPr lang="en-US" sz="2400" dirty="0" err="1"/>
              <a:t>canarygrass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i="1" dirty="0" err="1"/>
              <a:t>Rubus</a:t>
            </a:r>
            <a:r>
              <a:rPr lang="en-US" sz="2400" i="1" dirty="0"/>
              <a:t> </a:t>
            </a:r>
            <a:r>
              <a:rPr lang="en-US" sz="2400" i="1" dirty="0" err="1"/>
              <a:t>bifrons</a:t>
            </a:r>
            <a:r>
              <a:rPr lang="en-US" sz="2400" i="1" dirty="0"/>
              <a:t> </a:t>
            </a:r>
            <a:r>
              <a:rPr lang="en-US" sz="2400" dirty="0"/>
              <a:t>– Himalayan blackberry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9654C-3858-4D52-8254-15D414F37420}"/>
              </a:ext>
            </a:extLst>
          </p:cNvPr>
          <p:cNvSpPr txBox="1"/>
          <p:nvPr/>
        </p:nvSpPr>
        <p:spPr>
          <a:xfrm>
            <a:off x="386499" y="757765"/>
            <a:ext cx="20546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Methodology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0F102-FD57-3FA2-445D-08D33DD61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22" y="3311389"/>
            <a:ext cx="4450080" cy="33375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3178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7CAA76-7A98-43DC-B21C-9AAB750D0736}"/>
              </a:ext>
            </a:extLst>
          </p:cNvPr>
          <p:cNvGrpSpPr/>
          <p:nvPr/>
        </p:nvGrpSpPr>
        <p:grpSpPr>
          <a:xfrm>
            <a:off x="2336476" y="72796"/>
            <a:ext cx="8475574" cy="6672958"/>
            <a:chOff x="2041836" y="154076"/>
            <a:chExt cx="8475574" cy="6672958"/>
          </a:xfrm>
        </p:grpSpPr>
        <p:pic>
          <p:nvPicPr>
            <p:cNvPr id="2" name="Picture 1" descr="Map&#10;&#10;Description automatically generated">
              <a:extLst>
                <a:ext uri="{FF2B5EF4-FFF2-40B4-BE49-F238E27FC236}">
                  <a16:creationId xmlns:a16="http://schemas.microsoft.com/office/drawing/2014/main" id="{E8AB1F35-0696-4B37-AC54-1E7BED556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836" y="154076"/>
              <a:ext cx="8475574" cy="6549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Star: 5 Points 3">
              <a:extLst>
                <a:ext uri="{FF2B5EF4-FFF2-40B4-BE49-F238E27FC236}">
                  <a16:creationId xmlns:a16="http://schemas.microsoft.com/office/drawing/2014/main" id="{79B9A48F-5026-4064-BB94-DA563B8E49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1813" y="3362963"/>
              <a:ext cx="176251" cy="176251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43DFD3A5-77EC-4356-82AD-72E8133D7F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0293" y="6604003"/>
              <a:ext cx="176251" cy="176251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C7FC10-C16B-4E9D-9411-701CACF725D0}"/>
                </a:ext>
              </a:extLst>
            </p:cNvPr>
            <p:cNvSpPr txBox="1"/>
            <p:nvPr/>
          </p:nvSpPr>
          <p:spPr>
            <a:xfrm>
              <a:off x="3256544" y="6580813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Pioneer Park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795EEE-4F87-4C3D-8DE6-4676E7BF40A5}"/>
              </a:ext>
            </a:extLst>
          </p:cNvPr>
          <p:cNvSpPr txBox="1"/>
          <p:nvPr/>
        </p:nvSpPr>
        <p:spPr>
          <a:xfrm>
            <a:off x="314960" y="1625600"/>
            <a:ext cx="257724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Plant Survey Locations</a:t>
            </a:r>
          </a:p>
          <a:p>
            <a:endParaRPr lang="en-US" sz="2000" dirty="0"/>
          </a:p>
          <a:p>
            <a:r>
              <a:rPr lang="en-US" sz="2000" dirty="0"/>
              <a:t>1. Talmadge North</a:t>
            </a:r>
          </a:p>
          <a:p>
            <a:r>
              <a:rPr lang="en-US" sz="2000" dirty="0"/>
              <a:t>2. Talmadge East</a:t>
            </a:r>
          </a:p>
          <a:p>
            <a:r>
              <a:rPr lang="en-US" sz="2000" dirty="0"/>
              <a:t>3. Riverview Park</a:t>
            </a:r>
          </a:p>
          <a:p>
            <a:r>
              <a:rPr lang="en-US" sz="2000" dirty="0"/>
              <a:t>4. Pioneer Park</a:t>
            </a:r>
          </a:p>
          <a:p>
            <a:r>
              <a:rPr lang="en-US" sz="2000" dirty="0"/>
              <a:t>5. Dallas Storage</a:t>
            </a:r>
          </a:p>
          <a:p>
            <a:r>
              <a:rPr lang="en-US" sz="2000" dirty="0"/>
              <a:t>6. Water Treatment</a:t>
            </a:r>
          </a:p>
          <a:p>
            <a:r>
              <a:rPr lang="en-US" sz="2000" dirty="0"/>
              <a:t>7. WOU Ash Creek</a:t>
            </a:r>
          </a:p>
          <a:p>
            <a:r>
              <a:rPr lang="en-US" sz="2000" dirty="0"/>
              <a:t>     Preserve</a:t>
            </a:r>
          </a:p>
        </p:txBody>
      </p:sp>
    </p:spTree>
    <p:extLst>
      <p:ext uri="{BB962C8B-B14F-4D97-AF65-F5344CB8AC3E}">
        <p14:creationId xmlns:p14="http://schemas.microsoft.com/office/powerpoint/2010/main" val="292073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4090D-A2AF-49F1-B30D-544A6A6C10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4289" r="6797" b="4265"/>
          <a:stretch/>
        </p:blipFill>
        <p:spPr bwMode="auto">
          <a:xfrm rot="16200000">
            <a:off x="905941" y="-438478"/>
            <a:ext cx="4342344" cy="5712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1D47DC-59EF-4362-95BB-BA13E4C0A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6222" r="4327" b="2944"/>
          <a:stretch/>
        </p:blipFill>
        <p:spPr bwMode="auto">
          <a:xfrm>
            <a:off x="6274493" y="2308962"/>
            <a:ext cx="5696527" cy="4377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C1283-245A-4A43-BBEE-C1EC81E2BB3C}"/>
              </a:ext>
            </a:extLst>
          </p:cNvPr>
          <p:cNvSpPr txBox="1"/>
          <p:nvPr/>
        </p:nvSpPr>
        <p:spPr>
          <a:xfrm>
            <a:off x="5834025" y="680720"/>
            <a:ext cx="623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Example Field Data Collection Sheets and Spreadsheet Product</a:t>
            </a:r>
          </a:p>
        </p:txBody>
      </p:sp>
    </p:spTree>
    <p:extLst>
      <p:ext uri="{BB962C8B-B14F-4D97-AF65-F5344CB8AC3E}">
        <p14:creationId xmlns:p14="http://schemas.microsoft.com/office/powerpoint/2010/main" val="362314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82672FD-83CD-47DB-A241-E382A57CEC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398341"/>
              </p:ext>
            </p:extLst>
          </p:nvPr>
        </p:nvGraphicFramePr>
        <p:xfrm>
          <a:off x="2332990" y="165894"/>
          <a:ext cx="7736433" cy="6350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D855A7-3E5E-4D3D-801C-8C5CB09C2AA6}"/>
              </a:ext>
            </a:extLst>
          </p:cNvPr>
          <p:cNvSpPr txBox="1"/>
          <p:nvPr/>
        </p:nvSpPr>
        <p:spPr>
          <a:xfrm>
            <a:off x="180633" y="6410235"/>
            <a:ext cx="1159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1 (Talmadge North). Percent cover across all measuring grids per taxon; total area = 25 m</a:t>
            </a:r>
            <a:r>
              <a:rPr lang="en-US" baseline="30000" dirty="0"/>
              <a:t>2</a:t>
            </a:r>
            <a:r>
              <a:rPr lang="en-US" dirty="0"/>
              <a:t>; Total taxa n = 20.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53186-6159-41BC-8BEB-C549FE282639}"/>
              </a:ext>
            </a:extLst>
          </p:cNvPr>
          <p:cNvSpPr txBox="1"/>
          <p:nvPr/>
        </p:nvSpPr>
        <p:spPr>
          <a:xfrm>
            <a:off x="91859" y="0"/>
            <a:ext cx="34415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Example Survey Results</a:t>
            </a:r>
          </a:p>
        </p:txBody>
      </p:sp>
    </p:spTree>
    <p:extLst>
      <p:ext uri="{BB962C8B-B14F-4D97-AF65-F5344CB8AC3E}">
        <p14:creationId xmlns:p14="http://schemas.microsoft.com/office/powerpoint/2010/main" val="220965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E8664-396C-4148-B5D8-1B76EC81B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9" y="246484"/>
            <a:ext cx="11280041" cy="6530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85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0F6D5-FF5A-4513-8CE1-9E0D1A94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7" y="559920"/>
            <a:ext cx="11461474" cy="629808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B3E21B-FF7C-4B38-A62C-ABFBE4004526}"/>
              </a:ext>
            </a:extLst>
          </p:cNvPr>
          <p:cNvSpPr txBox="1"/>
          <p:nvPr/>
        </p:nvSpPr>
        <p:spPr>
          <a:xfrm>
            <a:off x="291777" y="101600"/>
            <a:ext cx="9008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 Results: All taxa occurrence across all seven transects; seventy-eight taxa encountered.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838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1258</Words>
  <Application>Microsoft Office PowerPoint</Application>
  <PresentationFormat>Widescreen</PresentationFormat>
  <Paragraphs>170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Planning</vt:lpstr>
      <vt:lpstr>Flight Preparation and GCPs</vt:lpstr>
      <vt:lpstr>Drone Flight</vt:lpstr>
      <vt:lpstr>Compiling Mosaic </vt:lpstr>
      <vt:lpstr>Georeferencing Mosaics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Detail Example – Zoomed Out</vt:lpstr>
      <vt:lpstr>Image Detail Example – Zoomed In</vt:lpstr>
      <vt:lpstr>Example of Species Identification in Image</vt:lpstr>
      <vt:lpstr>Issues - Shadows</vt:lpstr>
      <vt:lpstr>Issues – Flight Altitude</vt:lpstr>
      <vt:lpstr>Issues – Canopy Cover</vt:lpstr>
      <vt:lpstr>Estimated Equipment Costs for UAV Image Collection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Taylor</dc:creator>
  <cp:lastModifiedBy>David Szpakowski</cp:lastModifiedBy>
  <cp:revision>33</cp:revision>
  <dcterms:created xsi:type="dcterms:W3CDTF">2022-11-29T17:23:32Z</dcterms:created>
  <dcterms:modified xsi:type="dcterms:W3CDTF">2023-01-20T03:38:58Z</dcterms:modified>
</cp:coreProperties>
</file>